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60" autoAdjust="0"/>
  </p:normalViewPr>
  <p:slideViewPr>
    <p:cSldViewPr>
      <p:cViewPr varScale="1">
        <p:scale>
          <a:sx n="104" d="100"/>
          <a:sy n="104" d="100"/>
        </p:scale>
        <p:origin x="-18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4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A3B506-F837-4E74-8DB1-C3F6FFC8CE48}" type="datetimeFigureOut">
              <a:rPr lang="th-TH" smtClean="0"/>
              <a:pPr/>
              <a:t>09/02/55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75C46-BC93-4530-A5A1-EDCE8F1AF447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75C46-BC93-4530-A5A1-EDCE8F1AF447}" type="slidenum">
              <a:rPr lang="th-TH" smtClean="0"/>
              <a:pPr/>
              <a:t>1</a:t>
            </a:fld>
            <a:endParaRPr lang="th-T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75C46-BC93-4530-A5A1-EDCE8F1AF447}" type="slidenum">
              <a:rPr lang="th-TH" smtClean="0"/>
              <a:pPr/>
              <a:t>2</a:t>
            </a:fld>
            <a:endParaRPr lang="th-TH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75C46-BC93-4530-A5A1-EDCE8F1AF447}" type="slidenum">
              <a:rPr lang="th-TH" smtClean="0"/>
              <a:pPr/>
              <a:t>3</a:t>
            </a:fld>
            <a:endParaRPr lang="th-TH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75C46-BC93-4530-A5A1-EDCE8F1AF447}" type="slidenum">
              <a:rPr lang="th-TH" smtClean="0"/>
              <a:pPr/>
              <a:t>4</a:t>
            </a:fld>
            <a:endParaRPr lang="th-TH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75C46-BC93-4530-A5A1-EDCE8F1AF447}" type="slidenum">
              <a:rPr lang="th-TH" smtClean="0"/>
              <a:pPr/>
              <a:t>5</a:t>
            </a:fld>
            <a:endParaRPr lang="th-TH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75C46-BC93-4530-A5A1-EDCE8F1AF447}" type="slidenum">
              <a:rPr lang="th-TH" smtClean="0"/>
              <a:pPr/>
              <a:t>6</a:t>
            </a:fld>
            <a:endParaRPr lang="th-TH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75C46-BC93-4530-A5A1-EDCE8F1AF447}" type="slidenum">
              <a:rPr lang="th-TH" smtClean="0"/>
              <a:pPr/>
              <a:t>7</a:t>
            </a:fld>
            <a:endParaRPr lang="th-TH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75C46-BC93-4530-A5A1-EDCE8F1AF447}" type="slidenum">
              <a:rPr lang="th-TH" smtClean="0"/>
              <a:pPr/>
              <a:t>8</a:t>
            </a:fld>
            <a:endParaRPr lang="th-TH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75C46-BC93-4530-A5A1-EDCE8F1AF447}" type="slidenum">
              <a:rPr lang="th-TH" smtClean="0"/>
              <a:pPr/>
              <a:t>9</a:t>
            </a:fld>
            <a:endParaRPr lang="th-TH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75C46-BC93-4530-A5A1-EDCE8F1AF447}" type="slidenum">
              <a:rPr lang="th-TH" smtClean="0"/>
              <a:pPr/>
              <a:t>10</a:t>
            </a:fld>
            <a:endParaRPr lang="th-TH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75C46-BC93-4530-A5A1-EDCE8F1AF447}" type="slidenum">
              <a:rPr lang="th-TH" smtClean="0"/>
              <a:pPr/>
              <a:t>11</a:t>
            </a:fld>
            <a:endParaRPr lang="th-TH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75C46-BC93-4530-A5A1-EDCE8F1AF447}" type="slidenum">
              <a:rPr lang="th-TH" smtClean="0"/>
              <a:pPr/>
              <a:t>12</a:t>
            </a:fld>
            <a:endParaRPr lang="th-TH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75C46-BC93-4530-A5A1-EDCE8F1AF447}" type="slidenum">
              <a:rPr lang="th-TH" smtClean="0"/>
              <a:pPr/>
              <a:t>13</a:t>
            </a:fld>
            <a:endParaRPr lang="th-TH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75C46-BC93-4530-A5A1-EDCE8F1AF447}" type="slidenum">
              <a:rPr lang="th-TH" smtClean="0"/>
              <a:pPr/>
              <a:t>14</a:t>
            </a:fld>
            <a:endParaRPr lang="th-TH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75C46-BC93-4530-A5A1-EDCE8F1AF447}" type="slidenum">
              <a:rPr lang="th-TH" smtClean="0"/>
              <a:pPr/>
              <a:t>15</a:t>
            </a:fld>
            <a:endParaRPr lang="th-TH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75C46-BC93-4530-A5A1-EDCE8F1AF447}" type="slidenum">
              <a:rPr lang="th-TH" smtClean="0"/>
              <a:pPr/>
              <a:t>16</a:t>
            </a:fld>
            <a:endParaRPr lang="th-TH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75C46-BC93-4530-A5A1-EDCE8F1AF447}" type="slidenum">
              <a:rPr lang="th-TH" smtClean="0"/>
              <a:pPr/>
              <a:t>17</a:t>
            </a:fld>
            <a:endParaRPr lang="th-TH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75C46-BC93-4530-A5A1-EDCE8F1AF447}" type="slidenum">
              <a:rPr lang="th-TH" smtClean="0"/>
              <a:pPr/>
              <a:t>18</a:t>
            </a:fld>
            <a:endParaRPr lang="th-TH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75C46-BC93-4530-A5A1-EDCE8F1AF447}" type="slidenum">
              <a:rPr lang="th-TH" smtClean="0"/>
              <a:pPr/>
              <a:t>19</a:t>
            </a:fld>
            <a:endParaRPr lang="th-TH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75C46-BC93-4530-A5A1-EDCE8F1AF447}" type="slidenum">
              <a:rPr lang="th-TH" smtClean="0"/>
              <a:pPr/>
              <a:t>20</a:t>
            </a:fld>
            <a:endParaRPr lang="th-TH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75C46-BC93-4530-A5A1-EDCE8F1AF447}" type="slidenum">
              <a:rPr lang="th-TH" smtClean="0"/>
              <a:pPr/>
              <a:t>21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28" name="ตัวยึดวันที่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C75935D-687B-48A5-B53A-B9A33E877127}" type="datetimeFigureOut">
              <a:rPr lang="th-TH" smtClean="0"/>
              <a:pPr/>
              <a:t>09/02/55</a:t>
            </a:fld>
            <a:endParaRPr lang="th-TH"/>
          </a:p>
        </p:txBody>
      </p:sp>
      <p:sp>
        <p:nvSpPr>
          <p:cNvPr id="17" name="ตัวยึดท้ายกระดา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สี่เหลี่ยมผืนผ้า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สี่เหลี่ยมผืนผ้า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ตัวเชื่อมต่อตรง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ตัวเชื่อมต่อตรง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ตัวเชื่อมต่อตรง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วงรี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วงรี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วงรี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วงรี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วงรี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ตัวยึดหมายเลขภาพนิ่ง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8FAC6DA-26B7-4200-B7C2-C1F5ED8FC6B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mb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8" name="ตัวยึดเนื้อหา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C75935D-687B-48A5-B53A-B9A33E877127}" type="datetimeFigureOut">
              <a:rPr lang="th-TH" smtClean="0"/>
              <a:pPr/>
              <a:t>09/02/55</a:t>
            </a:fld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8FAC6DA-26B7-4200-B7C2-C1F5ED8FC6B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0" name="ตัวยึดท้ายกระดาษ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  <p:transition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C75935D-687B-48A5-B53A-B9A33E877127}" type="datetimeFigureOut">
              <a:rPr lang="th-TH" smtClean="0"/>
              <a:pPr/>
              <a:t>09/02/55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th-TH"/>
          </a:p>
        </p:txBody>
      </p:sp>
      <p:sp>
        <p:nvSpPr>
          <p:cNvPr id="9" name="สี่เหลี่ยมผืนผ้า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ตัวเชื่อมต่อตรง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ตัวเชื่อมต่อตรง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วงรี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วงรี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วงรี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วงรี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วงรี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ตัวเชื่อมต่อตรง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8FAC6DA-26B7-4200-B7C2-C1F5ED8FC6B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5935D-687B-48A5-B53A-B9A33E877127}" type="datetimeFigureOut">
              <a:rPr lang="th-TH" smtClean="0"/>
              <a:pPr/>
              <a:t>09/02/55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AC6DA-26B7-4200-B7C2-C1F5ED8FC6B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9" name="ตัวยึดเนื้อหา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masterClrMapping/>
  </p:clrMapOvr>
  <p:transition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5935D-687B-48A5-B53A-B9A33E877127}" type="datetimeFigureOut">
              <a:rPr lang="th-TH" smtClean="0"/>
              <a:pPr/>
              <a:t>09/02/55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AC6DA-26B7-4200-B7C2-C1F5ED8FC6B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3" name="ตัวยึดเนื้อหา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2" name="ตัวยึดข้อความ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4" name="ตัวยึดข้อความ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  <p:transition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6" name="ตัวยึดวันที่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C75935D-687B-48A5-B53A-B9A33E877127}" type="datetimeFigureOut">
              <a:rPr lang="th-TH" smtClean="0"/>
              <a:pPr/>
              <a:t>09/02/55</a:t>
            </a:fld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8FAC6DA-26B7-4200-B7C2-C1F5ED8FC6B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  <p:transition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5935D-687B-48A5-B53A-B9A33E877127}" type="datetimeFigureOut">
              <a:rPr lang="th-TH" smtClean="0"/>
              <a:pPr/>
              <a:t>09/02/55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AC6DA-26B7-4200-B7C2-C1F5ED8FC6B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วงรี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ตัวยึดเนื้อหา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1" name="ตัวยึดวันที่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C75935D-687B-48A5-B53A-B9A33E877127}" type="datetimeFigureOut">
              <a:rPr lang="th-TH" smtClean="0"/>
              <a:pPr/>
              <a:t>09/02/55</a:t>
            </a:fld>
            <a:endParaRPr lang="th-TH"/>
          </a:p>
        </p:txBody>
      </p:sp>
      <p:sp>
        <p:nvSpPr>
          <p:cNvPr id="22" name="ตัวยึดหมายเลขภาพนิ่ง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8FAC6DA-26B7-4200-B7C2-C1F5ED8FC6B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3" name="ตัวยึดท้ายกระดาษ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วงรี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ตัวเชื่อมต่อตรง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ตัวเชื่อมต่อตรง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ตัวเชื่อมต่อตรง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ตัวยึดวันที่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C75935D-687B-48A5-B53A-B9A33E877127}" type="datetimeFigureOut">
              <a:rPr lang="th-TH" smtClean="0"/>
              <a:pPr/>
              <a:t>09/02/55</a:t>
            </a:fld>
            <a:endParaRPr lang="th-TH"/>
          </a:p>
        </p:txBody>
      </p:sp>
      <p:sp>
        <p:nvSpPr>
          <p:cNvPr id="18" name="ตัวยึดหมายเลขภาพนิ่ง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8FAC6DA-26B7-4200-B7C2-C1F5ED8FC6BF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1" name="ตัวยึดท้ายกระดา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  <p:transition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5935D-687B-48A5-B53A-B9A33E877127}" type="datetimeFigureOut">
              <a:rPr lang="th-TH" smtClean="0"/>
              <a:pPr/>
              <a:t>09/02/55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AC6DA-26B7-4200-B7C2-C1F5ED8FC6B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5935D-687B-48A5-B53A-B9A33E877127}" type="datetimeFigureOut">
              <a:rPr lang="th-TH" smtClean="0"/>
              <a:pPr/>
              <a:t>09/02/55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AC6DA-26B7-4200-B7C2-C1F5ED8FC6BF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ตัวยึดชื่อเรื่อง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ยึดข้อความ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4" name="ตัวยึดวันที่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C75935D-687B-48A5-B53A-B9A33E877127}" type="datetimeFigureOut">
              <a:rPr lang="th-TH" smtClean="0"/>
              <a:pPr/>
              <a:t>09/02/55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วงรี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ตัวยึด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8FAC6DA-26B7-4200-B7C2-C1F5ED8FC6BF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comb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th.wikipedia.org/wiki/%E0%B8%9E%E0%B8%A3%E0%B8%B0%E0%B8%9A%E0%B8%B2%E0%B8%97%E0%B8%AA%E0%B8%A1%E0%B9%80%E0%B8%94%E0%B9%87%E0%B8%88%E0%B8%9E%E0%B8%A3%E0%B8%B0%E0%B8%9E%E0%B8%B8%E0%B8%97%E0%B8%98%E0%B9%80%E0%B8%A5%E0%B8%B4%E0%B8%A8%E0%B8%AB%E0%B8%A5%E0%B9%89%E0%B8%B2%E0%B8%99%E0%B8%A0%E0%B8%B2%E0%B8%A5%E0%B8%B1%E0%B8%A2" TargetMode="External"/><Relationship Id="rId13" Type="http://schemas.openxmlformats.org/officeDocument/2006/relationships/hyperlink" Target="http://th.wikipedia.org/wiki/%E0%B8%99%E0%B8%B4%E0%B8%A3%E0%B8%B2%E0%B8%A8%E0%B8%AA%E0%B8%B8%E0%B8%9E%E0%B8%A3%E0%B8%A3%E0%B8%93" TargetMode="External"/><Relationship Id="rId18" Type="http://schemas.openxmlformats.org/officeDocument/2006/relationships/hyperlink" Target="http://th.wikipedia.org/wiki/%E0%B8%99%E0%B8%B4%E0%B8%A3%E0%B8%B2%E0%B8%A8%E0%B8%9E%E0%B8%A3%E0%B8%B0%E0%B8%9A%E0%B8%B2%E0%B8%97" TargetMode="External"/><Relationship Id="rId3" Type="http://schemas.openxmlformats.org/officeDocument/2006/relationships/hyperlink" Target="http://th.wikipedia.org/wiki/26_%E0%B8%A1%E0%B8%B4%E0%B8%96%E0%B8%B8%E0%B8%99%E0%B8%B2%E0%B8%A2%E0%B8%99" TargetMode="External"/><Relationship Id="rId21" Type="http://schemas.openxmlformats.org/officeDocument/2006/relationships/hyperlink" Target="http://th.wikipedia.org/wiki/%E0%B8%AD%E0%B8%99%E0%B8%B8%E0%B8%AA%E0%B8%B2%E0%B8%A7%E0%B8%A3%E0%B8%B5%E0%B8%A2%E0%B9%8C%E0%B8%AA%E0%B8%B8%E0%B8%99%E0%B8%97%E0%B8%A3%E0%B8%A0%E0%B8%B9%E0%B9%88" TargetMode="External"/><Relationship Id="rId7" Type="http://schemas.openxmlformats.org/officeDocument/2006/relationships/hyperlink" Target="http://th.wikipedia.org/wiki/%E0%B8%81%E0%B8%A3%E0%B8%B8%E0%B8%87%E0%B8%A3%E0%B8%B1%E0%B8%95%E0%B8%99%E0%B9%82%E0%B8%81%E0%B8%AA%E0%B8%B4%E0%B8%99%E0%B8%97%E0%B8%A3%E0%B9%8C" TargetMode="External"/><Relationship Id="rId12" Type="http://schemas.openxmlformats.org/officeDocument/2006/relationships/hyperlink" Target="http://th.wikipedia.org/wiki/%E0%B8%99%E0%B8%B4%E0%B8%A3%E0%B8%B2%E0%B8%A8%E0%B8%A0%E0%B8%B9%E0%B9%80%E0%B8%82%E0%B8%B2%E0%B8%97%E0%B8%AD%E0%B8%87" TargetMode="External"/><Relationship Id="rId17" Type="http://schemas.openxmlformats.org/officeDocument/2006/relationships/hyperlink" Target="http://th.wikipedia.org/wiki/%E0%B8%A7%E0%B8%A3%E0%B8%A3%E0%B8%93%E0%B8%84%E0%B8%94%E0%B8%B5%E0%B8%AA%E0%B9%82%E0%B8%A1%E0%B8%AA%E0%B8%A3" TargetMode="External"/><Relationship Id="rId25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6" Type="http://schemas.openxmlformats.org/officeDocument/2006/relationships/hyperlink" Target="http://th.wikipedia.org/wiki/%E0%B8%9E%E0%B8%A3%E0%B8%B0%E0%B8%AD%E0%B8%A0%E0%B8%B1%E0%B8%A2%E0%B8%A1%E0%B8%93%E0%B8%B5" TargetMode="External"/><Relationship Id="rId20" Type="http://schemas.openxmlformats.org/officeDocument/2006/relationships/hyperlink" Target="http://th.wikipedia.org/wiki/%E0%B8%A2%E0%B8%B9%E0%B9%80%E0%B8%99%E0%B8%AA%E0%B9%82%E0%B8%81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th.wikipedia.org/wiki/%E0%B8%81%E0%B8%A7%E0%B8%B5" TargetMode="External"/><Relationship Id="rId11" Type="http://schemas.openxmlformats.org/officeDocument/2006/relationships/hyperlink" Target="http://th.wikipedia.org/wiki/%E0%B8%99%E0%B8%B4%E0%B8%A3%E0%B8%B2%E0%B8%A8" TargetMode="External"/><Relationship Id="rId24" Type="http://schemas.openxmlformats.org/officeDocument/2006/relationships/hyperlink" Target="http://th.wikipedia.org/wiki/%E0%B8%99%E0%B8%B4%E0%B8%A3%E0%B8%B2%E0%B8%A8%E0%B9%80%E0%B8%A1%E0%B8%B7%E0%B8%AD%E0%B8%87%E0%B9%81%E0%B8%81%E0%B8%A5%E0%B8%87" TargetMode="External"/><Relationship Id="rId5" Type="http://schemas.openxmlformats.org/officeDocument/2006/relationships/hyperlink" Target="http://th.wikipedia.org/wiki/%E0%B8%9E.%E0%B8%A8._2398" TargetMode="External"/><Relationship Id="rId15" Type="http://schemas.openxmlformats.org/officeDocument/2006/relationships/hyperlink" Target="http://th.wikipedia.org/wiki/%E0%B8%81%E0%B8%B2%E0%B8%9E%E0%B8%A2%E0%B9%8C%E0%B8%9E%E0%B8%A3%E0%B8%B0%E0%B9%84%E0%B8%8A%E0%B8%A2%E0%B8%AA%E0%B8%B8%E0%B8%A3%E0%B8%B4%E0%B8%A2%E0%B8%B2" TargetMode="External"/><Relationship Id="rId23" Type="http://schemas.openxmlformats.org/officeDocument/2006/relationships/hyperlink" Target="http://th.wikipedia.org/wiki/%E0%B8%88%E0%B8%B1%E0%B8%87%E0%B8%AB%E0%B8%A7%E0%B8%B1%E0%B8%94%E0%B8%A3%E0%B8%B0%E0%B8%A2%E0%B8%AD%E0%B8%87" TargetMode="External"/><Relationship Id="rId10" Type="http://schemas.openxmlformats.org/officeDocument/2006/relationships/hyperlink" Target="http://th.wikipedia.org/wiki/%E0%B8%AA%E0%B8%A1%E0%B9%80%E0%B8%94%E0%B9%87%E0%B8%88%E0%B9%80%E0%B8%88%E0%B9%89%E0%B8%B2%E0%B8%9F%E0%B9%89%E0%B8%B2%E0%B8%88%E0%B8%B8%E0%B8%91%E0%B8%B2%E0%B8%A1%E0%B8%93%E0%B8%B5_%E0%B8%81%E0%B8%A3%E0%B8%A1%E0%B8%82%E0%B8%B8%E0%B8%99%E0%B8%AD%E0%B8%B4%E0%B8%A8%E0%B9%80%E0%B8%A3%E0%B8%A8%E0%B8%A3%E0%B8%B1%E0%B8%87%E0%B8%AA%E0%B8%A3%E0%B8%A3%E0%B8%84%E0%B9%8C" TargetMode="External"/><Relationship Id="rId19" Type="http://schemas.openxmlformats.org/officeDocument/2006/relationships/hyperlink" Target="http://th.wikipedia.org/wiki/%E0%B8%9E.%E0%B8%A8._2529" TargetMode="External"/><Relationship Id="rId4" Type="http://schemas.openxmlformats.org/officeDocument/2006/relationships/hyperlink" Target="http://th.wikipedia.org/wiki/%E0%B8%9E.%E0%B8%A8._2329" TargetMode="External"/><Relationship Id="rId9" Type="http://schemas.openxmlformats.org/officeDocument/2006/relationships/hyperlink" Target="http://th.wikipedia.org/wiki/%E0%B8%9E%E0%B8%A3%E0%B8%B0%E0%B8%9A%E0%B8%B2%E0%B8%97%E0%B8%AA%E0%B8%A1%E0%B9%80%E0%B8%94%E0%B9%87%E0%B8%88%E0%B8%9E%E0%B8%A3%E0%B8%B0%E0%B8%99%E0%B8%B1%E0%B9%88%E0%B8%87%E0%B9%80%E0%B8%81%E0%B8%A5%E0%B9%89%E0%B8%B2%E0%B9%80%E0%B8%88%E0%B9%89%E0%B8%B2%E0%B8%AD%E0%B8%A2%E0%B8%B9%E0%B9%88%E0%B8%AB%E0%B8%B1%E0%B8%A7" TargetMode="External"/><Relationship Id="rId14" Type="http://schemas.openxmlformats.org/officeDocument/2006/relationships/hyperlink" Target="http://th.wikipedia.org/wiki/%E0%B9%80%E0%B8%9E%E0%B8%A5%E0%B8%87%E0%B8%A2%E0%B8%B2%E0%B8%A7%E0%B8%96%E0%B8%A7%E0%B8%B2%E0%B8%A2%E0%B9%82%E0%B8%AD%E0%B8%A7%E0%B8%B2%E0%B8%97" TargetMode="External"/><Relationship Id="rId22" Type="http://schemas.openxmlformats.org/officeDocument/2006/relationships/hyperlink" Target="http://th.wikipedia.org/wiki/%E0%B8%AD%E0%B8%B3%E0%B9%80%E0%B8%A0%E0%B8%AD%E0%B9%81%E0%B8%81%E0%B8%A5%E0%B8%87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th.wikipedia.org/wiki/%E0%B9%80%E0%B8%9E%E0%B8%8A%E0%B8%A3%E0%B8%9A%E0%B8%B8%E0%B8%A3%E0%B8%B5" TargetMode="External"/><Relationship Id="rId13" Type="http://schemas.openxmlformats.org/officeDocument/2006/relationships/hyperlink" Target="http://th.wikipedia.org/wiki/%E0%B8%99%E0%B8%B4%E0%B8%A3%E0%B8%B2%E0%B8%A8%E0%B9%80%E0%B8%A1%E0%B8%B7%E0%B8%AD%E0%B8%87%E0%B9%80%E0%B8%9E%E0%B8%8A%E0%B8%A3" TargetMode="External"/><Relationship Id="rId3" Type="http://schemas.openxmlformats.org/officeDocument/2006/relationships/hyperlink" Target="http://th.wikipedia.org/wiki/%E0%B8%AD%E0%B8%B3%E0%B9%80%E0%B8%A0%E0%B8%AD%E0%B9%81%E0%B8%81%E0%B8%A5%E0%B8%87" TargetMode="External"/><Relationship Id="rId7" Type="http://schemas.openxmlformats.org/officeDocument/2006/relationships/hyperlink" Target="http://th.wikipedia.org/wiki/%E0%B8%89%E0%B8%B0%E0%B9%80%E0%B8%8A%E0%B8%B4%E0%B8%87%E0%B9%80%E0%B8%97%E0%B8%A3%E0%B8%B2" TargetMode="External"/><Relationship Id="rId12" Type="http://schemas.openxmlformats.org/officeDocument/2006/relationships/hyperlink" Target="http://th.wikipedia.org/w/index.php?title=%E0%B8%9B%E0%B8%A3%E0%B8%B2%E0%B9%82%E0%B8%A1%E0%B8%97%E0%B8%A2%E0%B9%8C_%E0%B8%97%E0%B8%B1%E0%B8%A8%E0%B8%99%E0%B8%B2%E0%B8%AA%E0%B8%B8%E0%B8%A7%E0%B8%A3%E0%B8%A3%E0%B8%93&amp;action=edit&amp;redlink=1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h.wikipedia.org/wiki/%E0%B8%99%E0%B8%B4%E0%B8%A3%E0%B8%B2%E0%B8%A8%E0%B9%80%E0%B8%A1%E0%B8%B7%E0%B8%AD%E0%B8%87%E0%B9%81%E0%B8%81%E0%B8%A5%E0%B8%87" TargetMode="External"/><Relationship Id="rId11" Type="http://schemas.openxmlformats.org/officeDocument/2006/relationships/hyperlink" Target="http://th.wikipedia.org/wiki/%E0%B8%AA%E0%B8%A1%E0%B9%80%E0%B8%94%E0%B9%87%E0%B8%88%E0%B8%9E%E0%B8%A3%E0%B8%B0%E0%B9%80%E0%B8%88%E0%B9%89%E0%B8%B2%E0%B8%AD%E0%B8%A2%E0%B8%B9%E0%B9%88%E0%B8%AB%E0%B8%B1%E0%B8%A7%E0%B8%9A%E0%B8%A3%E0%B8%A1%E0%B9%82%E0%B8%81%E0%B8%A8" TargetMode="External"/><Relationship Id="rId5" Type="http://schemas.openxmlformats.org/officeDocument/2006/relationships/hyperlink" Target="http://th.wikipedia.org/wiki/%E0%B8%AA%E0%B8%A1%E0%B9%80%E0%B8%94%E0%B9%87%E0%B8%88%E0%B8%AF_%E0%B8%81%E0%B8%A3%E0%B8%A1%E0%B8%9E%E0%B8%A3%E0%B8%B0%E0%B8%A2%E0%B8%B2%E0%B8%94%E0%B8%B3%E0%B8%A3%E0%B8%87%E0%B8%A3%E0%B8%B2%E0%B8%8A%E0%B8%B2%E0%B8%99%E0%B8%B8%E0%B8%A0%E0%B8%B2%E0%B8%9E" TargetMode="External"/><Relationship Id="rId15" Type="http://schemas.openxmlformats.org/officeDocument/2006/relationships/image" Target="../media/image3.jpeg"/><Relationship Id="rId10" Type="http://schemas.openxmlformats.org/officeDocument/2006/relationships/hyperlink" Target="http://th.wikipedia.org/w/index.php?title=%E0%B8%AA%E0%B8%A2%E0%B8%B2%E0%B8%A1%E0%B8%9B%E0%B8%A3%E0%B8%B0%E0%B9%80%E0%B8%A0%E0%B8%97&amp;action=edit&amp;redlink=1" TargetMode="External"/><Relationship Id="rId4" Type="http://schemas.openxmlformats.org/officeDocument/2006/relationships/hyperlink" Target="http://th.wikipedia.org/wiki/%E0%B8%88%E0%B8%B1%E0%B8%87%E0%B8%AB%E0%B8%A7%E0%B8%B1%E0%B8%94%E0%B8%A3%E0%B8%B0%E0%B8%A2%E0%B8%AD%E0%B8%87" TargetMode="External"/><Relationship Id="rId9" Type="http://schemas.openxmlformats.org/officeDocument/2006/relationships/hyperlink" Target="http://th.wikipedia.org/wiki/%E0%B8%81.%E0%B8%A8.%E0%B8%A3._%E0%B8%81%E0%B8%B8%E0%B8%AB%E0%B8%A5%E0%B8%B2%E0%B8%9A" TargetMode="External"/><Relationship Id="rId14" Type="http://schemas.openxmlformats.org/officeDocument/2006/relationships/hyperlink" Target="http://th.wikipedia.org/wiki/%E0%B8%A5%E0%B9%89%E0%B8%AD%E0%B8%A1_%E0%B9%80%E0%B8%9E%E0%B9%87%E0%B8%87%E0%B9%81%E0%B8%81%E0%B9%89%E0%B8%A7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th.wikipedia.org/wiki/%E0%B8%AA%E0%B8%96%E0%B8%B2%E0%B8%99%E0%B8%B5%E0%B8%A3%E0%B8%96%E0%B9%84%E0%B8%9F%E0%B8%9A%E0%B8%B2%E0%B8%87%E0%B8%81%E0%B8%AD%E0%B8%81%E0%B8%99%E0%B9%89%E0%B8%AD%E0%B8%A2" TargetMode="External"/><Relationship Id="rId13" Type="http://schemas.openxmlformats.org/officeDocument/2006/relationships/hyperlink" Target="http://th.wikipedia.org/wiki/%E0%B8%AA%E0%B8%A1%E0%B9%80%E0%B8%94%E0%B9%87%E0%B8%88%E0%B9%80%E0%B8%88%E0%B9%89%E0%B8%B2%E0%B8%9F%E0%B9%89%E0%B8%B2%E0%B8%81%E0%B8%A3%E0%B8%A1%E0%B8%9E%E0%B8%A3%E0%B8%B0%E0%B8%AD%E0%B8%99%E0%B8%B8%E0%B8%A3%E0%B8%B1%E0%B8%81%E0%B8%A9%E0%B9%8C%E0%B9%80%E0%B8%97%E0%B9%80%E0%B8%A7%E0%B8%A8%E0%B8%A3%E0%B9%8C_%E0%B8%81%E0%B8%A3%E0%B8%A1%E0%B8%9E%E0%B8%A3%E0%B8%B0%E0%B8%A3%E0%B8%B2%E0%B8%8A%E0%B8%A7%E0%B8%B1%E0%B8%87%E0%B8%9A%E0%B8%A7%E0%B8%A3%E0%B8%AA%E0%B8%96%E0%B8%B2%E0%B8%99%E0%B8%A0%E0%B8%B4%E0%B8%A1%E0%B8%B8%E0%B8%82" TargetMode="External"/><Relationship Id="rId18" Type="http://schemas.openxmlformats.org/officeDocument/2006/relationships/hyperlink" Target="http://th.wikipedia.org/wiki/%E0%B8%A1%E0%B8%B2%E0%B8%86%E0%B8%9A%E0%B8%B9%E0%B8%8A%E0%B8%B2" TargetMode="External"/><Relationship Id="rId3" Type="http://schemas.openxmlformats.org/officeDocument/2006/relationships/hyperlink" Target="http://th.wikipedia.org/wiki/%E0%B8%9B%E0%B8%B5%E0%B8%A1%E0%B8%B0%E0%B9%80%E0%B8%A1%E0%B8%B5%E0%B8%A2" TargetMode="External"/><Relationship Id="rId21" Type="http://schemas.openxmlformats.org/officeDocument/2006/relationships/hyperlink" Target="http://th.wikipedia.org/wiki/%E0%B8%9E.%E0%B8%A8._2350" TargetMode="External"/><Relationship Id="rId7" Type="http://schemas.openxmlformats.org/officeDocument/2006/relationships/hyperlink" Target="http://th.wikipedia.org/wiki/%E0%B8%9E%E0%B8%A3%E0%B8%B0%E0%B8%A3%E0%B8%B2%E0%B8%8A%E0%B8%A7%E0%B8%B1%E0%B8%87%E0%B8%9A%E0%B8%A7%E0%B8%A3%E0%B8%AA%E0%B8%96%E0%B8%B2%E0%B8%99%E0%B8%9E%E0%B8%B4%E0%B8%A1%E0%B8%B8%E0%B8%82" TargetMode="External"/><Relationship Id="rId12" Type="http://schemas.openxmlformats.org/officeDocument/2006/relationships/hyperlink" Target="http://th.wikipedia.org/wiki/%E0%B9%82%E0%B8%84%E0%B8%9A%E0%B8%B8%E0%B8%95%E0%B8%A3" TargetMode="External"/><Relationship Id="rId17" Type="http://schemas.openxmlformats.org/officeDocument/2006/relationships/hyperlink" Target="http://th.wikipedia.org/wiki/%E0%B8%A1%E0%B8%AB%E0%B8%B2%E0%B8%94%E0%B9%80%E0%B8%A5%E0%B9%87%E0%B8%81" TargetMode="External"/><Relationship Id="rId2" Type="http://schemas.openxmlformats.org/officeDocument/2006/relationships/notesSlide" Target="../notesSlides/notesSlide3.xml"/><Relationship Id="rId16" Type="http://schemas.openxmlformats.org/officeDocument/2006/relationships/hyperlink" Target="http://th.wikipedia.org/w/index.php?title=%E0%B8%9E%E0%B8%A3%E0%B8%B0%E0%B8%AA%E0%B8%B1%E0%B8%A1%E0%B8%9E%E0%B8%B1%E0%B8%99%E0%B8%98%E0%B8%A7%E0%B8%87%E0%B8%A8%E0%B9%8C%E0%B9%80%E0%B8%98%E0%B8%AD_%E0%B8%9E%E0%B8%A3%E0%B8%B0%E0%B8%AD%E0%B8%87%E0%B8%84%E0%B9%8C%E0%B9%80%E0%B8%88%E0%B9%89%E0%B8%B2%E0%B8%8A%E0%B8%B2%E0%B8%A2%E0%B8%9B%E0%B8%90%E0%B8%A1%E0%B8%A7%E0%B8%87%E0%B8%A8%E0%B9%8C&amp;action=edit&amp;redlink=1" TargetMode="External"/><Relationship Id="rId20" Type="http://schemas.openxmlformats.org/officeDocument/2006/relationships/hyperlink" Target="http://th.wikipedia.org/wiki/%E0%B8%88%E0%B8%B1%E0%B8%87%E0%B8%AB%E0%B8%A7%E0%B8%B1%E0%B8%94%E0%B8%AA%E0%B8%A3%E0%B8%B0%E0%B8%9A%E0%B8%B8%E0%B8%A3%E0%B8%B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h.wikipedia.org/wiki/%E0%B8%9E.%E0%B8%A8._2329" TargetMode="External"/><Relationship Id="rId11" Type="http://schemas.openxmlformats.org/officeDocument/2006/relationships/hyperlink" Target="http://th.wikipedia.org/wiki/%E0%B8%99%E0%B8%B4%E0%B8%A3%E0%B8%B2%E0%B8%A8%E0%B8%AA%E0%B8%B8%E0%B8%9E%E0%B8%A3%E0%B8%A3%E0%B8%93" TargetMode="External"/><Relationship Id="rId24" Type="http://schemas.openxmlformats.org/officeDocument/2006/relationships/image" Target="../media/image4.gif"/><Relationship Id="rId5" Type="http://schemas.openxmlformats.org/officeDocument/2006/relationships/hyperlink" Target="http://th.wikipedia.org/wiki/26_%E0%B8%A1%E0%B8%B4%E0%B8%96%E0%B8%B8%E0%B8%99%E0%B8%B2%E0%B8%A2%E0%B8%99" TargetMode="External"/><Relationship Id="rId15" Type="http://schemas.openxmlformats.org/officeDocument/2006/relationships/hyperlink" Target="http://th.wikipedia.org/wiki/%E0%B8%99%E0%B8%B4%E0%B8%A3%E0%B8%B2%E0%B8%A8%E0%B9%80%E0%B8%A1%E0%B8%B7%E0%B8%AD%E0%B8%87%E0%B9%81%E0%B8%81%E0%B8%A5%E0%B8%87" TargetMode="External"/><Relationship Id="rId23" Type="http://schemas.openxmlformats.org/officeDocument/2006/relationships/hyperlink" Target="http://th.wikipedia.org/wiki/%E0%B9%80%E0%B8%88%E0%B9%89%E0%B8%B2%E0%B8%84%E0%B8%A3%E0%B8%AD%E0%B8%81%E0%B8%97%E0%B8%AD%E0%B8%87%E0%B8%AD%E0%B8%A2%E0%B8%B9%E0%B9%88" TargetMode="External"/><Relationship Id="rId10" Type="http://schemas.openxmlformats.org/officeDocument/2006/relationships/hyperlink" Target="http://th.wikipedia.org/wiki/%E0%B8%84%E0%B8%A5%E0%B8%AD%E0%B8%87%E0%B8%9A%E0%B8%B2%E0%B8%87%E0%B8%81%E0%B8%AD%E0%B8%81%E0%B8%99%E0%B9%89%E0%B8%AD%E0%B8%A2" TargetMode="External"/><Relationship Id="rId19" Type="http://schemas.openxmlformats.org/officeDocument/2006/relationships/hyperlink" Target="http://th.wikipedia.org/wiki/%E0%B8%AD%E0%B8%B3%E0%B9%80%E0%B8%A0%E0%B8%AD%E0%B8%9E%E0%B8%A3%E0%B8%B0%E0%B8%9E%E0%B8%B8%E0%B8%97%E0%B8%98%E0%B8%9A%E0%B8%B2%E0%B8%97" TargetMode="External"/><Relationship Id="rId4" Type="http://schemas.openxmlformats.org/officeDocument/2006/relationships/hyperlink" Target="http://th.wikipedia.org/wiki/%E0%B8%88%E0%B8%B8%E0%B8%A5%E0%B8%A8%E0%B8%B1%E0%B8%81%E0%B8%A3%E0%B8%B2%E0%B8%8A" TargetMode="External"/><Relationship Id="rId9" Type="http://schemas.openxmlformats.org/officeDocument/2006/relationships/hyperlink" Target="http://th.wikipedia.org/w/index.php?title=%E0%B8%A7%E0%B8%B1%E0%B8%94%E0%B8%A8%E0%B8%A3%E0%B8%B5%E0%B8%AA%E0%B8%B8%E0%B8%94%E0%B8%B2%E0%B8%A3%E0%B8%B2%E0%B8%A1&amp;action=edit&amp;redlink=1" TargetMode="External"/><Relationship Id="rId14" Type="http://schemas.openxmlformats.org/officeDocument/2006/relationships/hyperlink" Target="http://th.wikipedia.org/wiki/%E0%B8%9E.%E0%B8%A8._2349" TargetMode="External"/><Relationship Id="rId22" Type="http://schemas.openxmlformats.org/officeDocument/2006/relationships/hyperlink" Target="http://th.wikipedia.org/wiki/%E0%B8%99%E0%B8%B4%E0%B8%A3%E0%B8%B2%E0%B8%A8%E0%B8%9E%E0%B8%A3%E0%B8%B0%E0%B8%9A%E0%B8%B2%E0%B8%97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th.wikipedia.org/wiki/%E0%B8%99%E0%B8%B2%E0%B8%87%E0%B8%AA%E0%B8%B5%E0%B8%94%E0%B8%B2" TargetMode="External"/><Relationship Id="rId13" Type="http://schemas.openxmlformats.org/officeDocument/2006/relationships/hyperlink" Target="http://th.wikipedia.org/wiki/%E0%B8%AA%E0%B8%B1%E0%B8%87%E0%B8%82%E0%B9%8C%E0%B8%97%E0%B8%AD%E0%B8%87" TargetMode="External"/><Relationship Id="rId3" Type="http://schemas.openxmlformats.org/officeDocument/2006/relationships/hyperlink" Target="http://th.wikipedia.org/w/index.php?title=%E0%B8%81%E0%B8%A3%E0%B8%A1%E0%B8%9E%E0%B8%A3%E0%B8%B0%E0%B8%AD%E0%B8%B2%E0%B8%A5%E0%B8%B1%E0%B8%81%E0%B8%A9%E0%B8%93%E0%B9%8C&amp;action=edit&amp;redlink=1" TargetMode="External"/><Relationship Id="rId7" Type="http://schemas.openxmlformats.org/officeDocument/2006/relationships/hyperlink" Target="http://th.wikipedia.org/wiki/%E0%B8%A3%E0%B8%B2%E0%B8%A1%E0%B9%80%E0%B8%81%E0%B8%B5%E0%B8%A2%E0%B8%A3%E0%B8%95%E0%B8%B4%E0%B9%8C" TargetMode="External"/><Relationship Id="rId12" Type="http://schemas.openxmlformats.org/officeDocument/2006/relationships/hyperlink" Target="http://th.wikipedia.org/wiki/%E0%B8%82%E0%B8%B8%E0%B8%99%E0%B8%8A%E0%B9%89%E0%B8%B2%E0%B8%87%E0%B8%82%E0%B8%B8%E0%B8%99%E0%B9%81%E0%B8%9C%E0%B8%99" TargetMode="External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h.wikipedia.org/w/index.php?title=%E0%B8%84%E0%B8%94%E0%B8%B5%E0%B8%9A%E0%B8%B1%E0%B8%95%E0%B8%A3%E0%B8%AA%E0%B8%99%E0%B9%80%E0%B8%97%E0%B9%88%E0%B8%AB%E0%B9%8C_%E0%B8%84%E0%B8%A3%E0%B8%B1%E0%B9%89%E0%B8%87%E0%B8%97%E0%B8%B5%E0%B9%88_1_(%E0%B8%A3%E0%B8%B1%E0%B8%8A%E0%B8%81%E0%B8%B2%E0%B8%A5%E0%B8%97%E0%B8%B5%E0%B9%88_2)&amp;action=edit&amp;redlink=1" TargetMode="External"/><Relationship Id="rId11" Type="http://schemas.openxmlformats.org/officeDocument/2006/relationships/hyperlink" Target="http://th.wikipedia.org/wiki/%E0%B8%A7%E0%B8%B1%E0%B8%87%E0%B8%97%E0%B9%88%E0%B8%B2%E0%B8%9E%E0%B8%A3%E0%B8%B0" TargetMode="External"/><Relationship Id="rId5" Type="http://schemas.openxmlformats.org/officeDocument/2006/relationships/hyperlink" Target="http://th.wikipedia.org/wiki/%E0%B8%9E%E0%B8%A3%E0%B8%B0%E0%B8%9A%E0%B8%B2%E0%B8%97%E0%B8%AA%E0%B8%A1%E0%B9%80%E0%B8%94%E0%B9%87%E0%B8%88%E0%B8%9E%E0%B8%A3%E0%B8%B0%E0%B8%9E%E0%B8%B8%E0%B8%97%E0%B8%98%E0%B9%80%E0%B8%A5%E0%B8%B4%E0%B8%A8%E0%B8%AB%E0%B8%A5%E0%B9%89%E0%B8%B2%E0%B8%99%E0%B8%A0%E0%B8%B2%E0%B8%A5%E0%B8%B1%E0%B8%A2" TargetMode="External"/><Relationship Id="rId15" Type="http://schemas.openxmlformats.org/officeDocument/2006/relationships/hyperlink" Target="http://th.wikipedia.org/wiki/%E0%B8%AA%E0%B8%A7%E0%B8%B1%E0%B8%AA%E0%B8%94%E0%B8%B4%E0%B8%A3%E0%B8%B1%E0%B8%81%E0%B8%A9%E0%B8%B2" TargetMode="External"/><Relationship Id="rId10" Type="http://schemas.openxmlformats.org/officeDocument/2006/relationships/hyperlink" Target="http://th.wikipedia.org/wiki/%E0%B8%97%E0%B9%88%E0%B8%B2%E0%B8%8A%E0%B9%89%E0%B8%B2%E0%B8%87" TargetMode="External"/><Relationship Id="rId4" Type="http://schemas.openxmlformats.org/officeDocument/2006/relationships/hyperlink" Target="http://th.wikipedia.org/wiki/%E0%B8%9E.%E0%B8%A8._2359" TargetMode="External"/><Relationship Id="rId9" Type="http://schemas.openxmlformats.org/officeDocument/2006/relationships/hyperlink" Target="http://th.wikipedia.org/wiki/%E0%B8%97%E0%B8%A8%E0%B8%81%E0%B8%B1%E0%B8%93%E0%B8%90%E0%B9%8C" TargetMode="External"/><Relationship Id="rId14" Type="http://schemas.openxmlformats.org/officeDocument/2006/relationships/hyperlink" Target="http://th.wikipedia.org/wiki/%E0%B8%AA%E0%B8%A1%E0%B9%80%E0%B8%94%E0%B9%87%E0%B8%88%E0%B8%9E%E0%B8%A3%E0%B8%B0%E0%B9%80%E0%B8%88%E0%B9%89%E0%B8%B2%E0%B8%9A%E0%B8%A3%E0%B8%A1%E0%B8%A7%E0%B8%87%E0%B8%A8%E0%B9%8C%E0%B9%80%E0%B8%98%E0%B8%AD_%E0%B9%80%E0%B8%88%E0%B9%89%E0%B8%B2%E0%B8%9F%E0%B9%89%E0%B8%B2%E0%B8%AD%E0%B8%B2%E0%B8%A0%E0%B8%A3%E0%B8%93%E0%B9%8C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th.wikipedia.org/wiki/%E0%B9%80%E0%B8%88%E0%B9%89%E0%B8%B2%E0%B8%9F%E0%B9%89%E0%B8%B2%E0%B8%81%E0%B8%A5%E0%B8%B2%E0%B8%87" TargetMode="External"/><Relationship Id="rId13" Type="http://schemas.openxmlformats.org/officeDocument/2006/relationships/hyperlink" Target="http://th.wikipedia.org/wiki/%E0%B8%81%E0%B8%A3%E0%B8%A1%E0%B8%AB%E0%B8%A1%E0%B8%B7%E0%B9%88%E0%B8%99%E0%B8%AD%E0%B8%B1%E0%B8%9B%E0%B8%AA%E0%B8%A3%E0%B8%AA%E0%B8%B8%E0%B8%94%E0%B8%B2%E0%B9%80%E0%B8%97%E0%B8%9E" TargetMode="External"/><Relationship Id="rId18" Type="http://schemas.openxmlformats.org/officeDocument/2006/relationships/hyperlink" Target="http://th.wikipedia.org/wiki/%E0%B8%A7%E0%B8%B1%E0%B8%94%E0%B9%82%E0%B8%9E%E0%B8%98%E0%B8%B4%E0%B9%8C" TargetMode="External"/><Relationship Id="rId3" Type="http://schemas.openxmlformats.org/officeDocument/2006/relationships/hyperlink" Target="http://th.wikipedia.org/wiki/%E0%B8%A7%E0%B8%B1%E0%B8%94%E0%B9%80%E0%B8%97%E0%B8%9E%E0%B8%98%E0%B8%B4%E0%B8%94%E0%B8%B2%E0%B8%A3%E0%B8%B2%E0%B8%A1" TargetMode="External"/><Relationship Id="rId21" Type="http://schemas.openxmlformats.org/officeDocument/2006/relationships/hyperlink" Target="http://th.wikipedia.org/wiki/%E0%B8%9E.%E0%B8%A8._2385" TargetMode="External"/><Relationship Id="rId7" Type="http://schemas.openxmlformats.org/officeDocument/2006/relationships/hyperlink" Target="http://th.wikipedia.org/wiki/%E0%B8%9E%E0%B8%A3%E0%B8%B0%E0%B8%9A%E0%B8%B2%E0%B8%97%E0%B8%AA%E0%B8%A1%E0%B9%80%E0%B8%94%E0%B9%87%E0%B8%88%E0%B8%9E%E0%B8%A3%E0%B8%B0%E0%B8%99%E0%B8%B1%E0%B9%88%E0%B8%87%E0%B9%80%E0%B8%81%E0%B8%A5%E0%B9%89%E0%B8%B2%E0%B9%80%E0%B8%88%E0%B9%89%E0%B8%B2%E0%B8%AD%E0%B8%A2%E0%B8%B9%E0%B9%88%E0%B8%AB%E0%B8%B1%E0%B8%A7" TargetMode="External"/><Relationship Id="rId12" Type="http://schemas.openxmlformats.org/officeDocument/2006/relationships/hyperlink" Target="http://th.wikipedia.org/wiki/%E0%B8%9E%E0%B8%A3%E0%B8%B0%E0%B8%AD%E0%B8%87%E0%B8%84%E0%B9%8C%E0%B9%80%E0%B8%88%E0%B9%89%E0%B8%B2%E0%B8%A5%E0%B8%B1%E0%B8%81%E0%B8%82%E0%B8%93%E0%B8%B2%E0%B8%99%E0%B8%B8%E0%B8%84%E0%B8%B8%E0%B8%93" TargetMode="External"/><Relationship Id="rId17" Type="http://schemas.openxmlformats.org/officeDocument/2006/relationships/hyperlink" Target="http://th.wikipedia.org/wiki/%E0%B8%A7%E0%B8%B1%E0%B8%94%E0%B9%81%E0%B8%88%E0%B9%89%E0%B8%87" TargetMode="External"/><Relationship Id="rId2" Type="http://schemas.openxmlformats.org/officeDocument/2006/relationships/notesSlide" Target="../notesSlides/notesSlide5.xml"/><Relationship Id="rId16" Type="http://schemas.openxmlformats.org/officeDocument/2006/relationships/hyperlink" Target="http://th.wikipedia.org/wiki/%E0%B8%A7%E0%B8%B1%E0%B8%94%E0%B9%80%E0%B8%A5%E0%B8%B5%E0%B8%A2%E0%B8%9A" TargetMode="External"/><Relationship Id="rId20" Type="http://schemas.openxmlformats.org/officeDocument/2006/relationships/hyperlink" Target="http://th.wikipedia.org/wiki/%E0%B8%A3%E0%B8%B3%E0%B8%9E%E0%B8%B1%E0%B8%99%E0%B8%9E%E0%B8%B4%E0%B8%A5%E0%B8%B2%E0%B8%9B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h.wikipedia.org/wiki/%E0%B8%9E.%E0%B8%A8._2367" TargetMode="External"/><Relationship Id="rId11" Type="http://schemas.openxmlformats.org/officeDocument/2006/relationships/hyperlink" Target="http://th.wikipedia.org/wiki/%E0%B9%80%E0%B8%9E%E0%B8%A5%E0%B8%87%E0%B8%A2%E0%B8%B2%E0%B8%A7%E0%B8%96%E0%B8%A7%E0%B8%B2%E0%B8%A2%E0%B9%82%E0%B8%AD%E0%B8%A7%E0%B8%B2%E0%B8%97" TargetMode="External"/><Relationship Id="rId5" Type="http://schemas.openxmlformats.org/officeDocument/2006/relationships/hyperlink" Target="http://th.wikipedia.org/wiki/%E0%B8%81%E0%B8%B8%E0%B8%8F%E0%B8%B4" TargetMode="External"/><Relationship Id="rId15" Type="http://schemas.openxmlformats.org/officeDocument/2006/relationships/hyperlink" Target="http://th.wikipedia.org/wiki/%E0%B8%AA%E0%B8%B4%E0%B8%87%E0%B8%AB%E0%B9%84%E0%B8%95%E0%B8%A3%E0%B8%A0%E0%B8%9E" TargetMode="External"/><Relationship Id="rId10" Type="http://schemas.openxmlformats.org/officeDocument/2006/relationships/hyperlink" Target="http://th.wikipedia.org/wiki/%E0%B9%80%E0%B8%88%E0%B9%89%E0%B8%B2%E0%B8%9F%E0%B9%89%E0%B8%B2%E0%B8%81%E0%B8%B8%E0%B8%93%E0%B8%91%E0%B8%A5%E0%B8%97%E0%B8%B4%E0%B8%9E%E0%B8%A2%E0%B8%A7%E0%B8%94%E0%B8%B5" TargetMode="External"/><Relationship Id="rId19" Type="http://schemas.openxmlformats.org/officeDocument/2006/relationships/hyperlink" Target="http://th.wikipedia.org/wiki/%E0%B8%A7%E0%B8%B1%E0%B8%94%E0%B8%A1%E0%B8%AB%E0%B8%B2%E0%B8%98%E0%B8%B2%E0%B8%95%E0%B8%B8" TargetMode="External"/><Relationship Id="rId4" Type="http://schemas.openxmlformats.org/officeDocument/2006/relationships/hyperlink" Target="http://th.wikipedia.org/wiki/%E0%B8%88%E0%B8%B3%E0%B8%9E%E0%B8%A3%E0%B8%A3%E0%B8%A9%E0%B8%B2" TargetMode="External"/><Relationship Id="rId9" Type="http://schemas.openxmlformats.org/officeDocument/2006/relationships/hyperlink" Target="http://th.wikipedia.org/wiki/%E0%B9%80%E0%B8%88%E0%B9%89%E0%B8%B2%E0%B8%9F%E0%B9%89%E0%B8%B2%E0%B8%9B%E0%B8%B4%E0%B9%8B%E0%B8%A7" TargetMode="External"/><Relationship Id="rId14" Type="http://schemas.openxmlformats.org/officeDocument/2006/relationships/hyperlink" Target="http://th.wikipedia.org/wiki/%E0%B8%9E%E0%B8%A3%E0%B8%B0%E0%B8%AD%E0%B8%A0%E0%B8%B1%E0%B8%A2%E0%B8%A1%E0%B8%93%E0%B8%B5" TargetMode="External"/><Relationship Id="rId22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th.wikipedia.org/wiki/%E0%B8%9E%E0%B8%A3%E0%B8%B0%E0%B8%AD%E0%B8%A0%E0%B8%B1%E0%B8%A2%E0%B8%A1%E0%B8%93%E0%B8%B5" TargetMode="External"/><Relationship Id="rId13" Type="http://schemas.openxmlformats.org/officeDocument/2006/relationships/hyperlink" Target="http://th.wikipedia.org/wiki/%E0%B8%99%E0%B8%B4%E0%B8%A3%E0%B8%B2%E0%B8%A8%E0%B9%80%E0%B8%A1%E0%B8%B7%E0%B8%AD%E0%B8%87%E0%B9%80%E0%B8%9E%E0%B8%8A%E0%B8%A3" TargetMode="External"/><Relationship Id="rId3" Type="http://schemas.openxmlformats.org/officeDocument/2006/relationships/hyperlink" Target="http://th.wikipedia.org/wiki/%E0%B8%9E.%E0%B8%A8._2385" TargetMode="External"/><Relationship Id="rId7" Type="http://schemas.openxmlformats.org/officeDocument/2006/relationships/hyperlink" Target="http://th.wikipedia.org/w/index.php?title=%E0%B8%AD%E0%B8%A0%E0%B8%B1%E0%B8%A2%E0%B8%99%E0%B8%B8%E0%B8%A3%E0%B8%B2%E0%B8%8A&amp;action=edit&amp;redlink=1" TargetMode="External"/><Relationship Id="rId12" Type="http://schemas.openxmlformats.org/officeDocument/2006/relationships/hyperlink" Target="http://th.wikipedia.org/wiki/%E0%B8%99%E0%B8%B4%E0%B8%A3%E0%B8%B2%E0%B8%A8%E0%B8%9E%E0%B8%A3%E0%B8%B0%E0%B8%9B%E0%B8%A3%E0%B8%B0%E0%B8%98%E0%B8%A1" TargetMode="External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h.wikipedia.org/w/index.php?title=%E0%B9%80%E0%B8%AA%E0%B8%A0%E0%B8%B2%E0%B8%9E%E0%B8%A3%E0%B8%B0%E0%B8%A3%E0%B8%B2%E0%B8%8A%E0%B8%9E%E0%B8%87%E0%B8%A8%E0%B8%B2%E0%B8%A7%E0%B8%94%E0%B8%B2%E0%B8%A3&amp;action=edit&amp;redlink=1" TargetMode="External"/><Relationship Id="rId11" Type="http://schemas.openxmlformats.org/officeDocument/2006/relationships/hyperlink" Target="http://th.wikipedia.org/wiki/%E0%B8%9E%E0%B8%A3%E0%B8%B0%E0%B8%9A%E0%B8%B2%E0%B8%97%E0%B8%AA%E0%B8%A1%E0%B9%80%E0%B8%94%E0%B9%87%E0%B8%88%E0%B8%9E%E0%B8%A3%E0%B8%B0%E0%B8%9B%E0%B8%B4%E0%B9%88%E0%B8%99%E0%B9%80%E0%B8%81%E0%B8%A5%E0%B9%89%E0%B8%B2%E0%B9%80%E0%B8%88%E0%B9%89%E0%B8%B2%E0%B8%AD%E0%B8%A2%E0%B8%B9%E0%B9%88%E0%B8%AB%E0%B8%B1%E0%B8%A7" TargetMode="External"/><Relationship Id="rId5" Type="http://schemas.openxmlformats.org/officeDocument/2006/relationships/hyperlink" Target="http://th.wikipedia.org/wiki/%E0%B8%AA%E0%B8%A1%E0%B9%80%E0%B8%94%E0%B9%87%E0%B8%88%E0%B9%80%E0%B8%88%E0%B9%89%E0%B8%B2%E0%B8%9F%E0%B9%89%E0%B8%B2%E0%B8%88%E0%B8%B8%E0%B8%91%E0%B8%B2%E0%B8%A1%E0%B8%93%E0%B8%B5_%E0%B8%81%E0%B8%A3%E0%B8%A1%E0%B8%82%E0%B8%B8%E0%B8%99%E0%B8%AD%E0%B8%B4%E0%B8%A8%E0%B9%80%E0%B8%A3%E0%B8%A8%E0%B8%A3%E0%B8%B1%E0%B8%87%E0%B8%AA%E0%B8%A3%E0%B8%A3%E0%B8%84%E0%B9%8C" TargetMode="External"/><Relationship Id="rId15" Type="http://schemas.openxmlformats.org/officeDocument/2006/relationships/hyperlink" Target="http://th.wikipedia.org/w/index.php?title=%E0%B8%9E%E0%B8%A3%E0%B8%B0%E0%B8%A2%E0%B8%B2%E0%B8%A1%E0%B8%99%E0%B9%80%E0%B8%97%E0%B8%B5%E0%B8%A2%E0%B8%A3%E0%B8%9A%E0%B8%B2%E0%B8%A5_(%E0%B8%9A%E0%B8%B1%E0%B8%A7)&amp;action=edit&amp;redlink=1" TargetMode="External"/><Relationship Id="rId10" Type="http://schemas.openxmlformats.org/officeDocument/2006/relationships/hyperlink" Target="http://th.wikipedia.org/wiki/%E0%B8%9E%E0%B8%A3%E0%B8%B0%E0%B8%9A%E0%B8%B2%E0%B8%97%E0%B8%AA%E0%B8%A1%E0%B9%80%E0%B8%94%E0%B9%87%E0%B8%88%E0%B8%9E%E0%B8%A3%E0%B8%B0%E0%B8%88%E0%B8%AD%E0%B8%A1%E0%B9%80%E0%B8%81%E0%B8%A5%E0%B9%89%E0%B8%B2%E0%B9%80%E0%B8%88%E0%B9%89%E0%B8%B2%E0%B8%AD%E0%B8%A2%E0%B8%B9%E0%B9%88%E0%B8%AB%E0%B8%B1%E0%B8%A7" TargetMode="External"/><Relationship Id="rId4" Type="http://schemas.openxmlformats.org/officeDocument/2006/relationships/hyperlink" Target="http://th.wikipedia.org/wiki/%E0%B8%A3%E0%B8%B3%E0%B8%9E%E0%B8%B1%E0%B8%99%E0%B8%9E%E0%B8%B4%E0%B8%A5%E0%B8%B2%E0%B8%9B" TargetMode="External"/><Relationship Id="rId9" Type="http://schemas.openxmlformats.org/officeDocument/2006/relationships/hyperlink" Target="http://th.wikipedia.org/wiki/%E0%B8%9E.%E0%B8%A8._2394" TargetMode="External"/><Relationship Id="rId14" Type="http://schemas.openxmlformats.org/officeDocument/2006/relationships/hyperlink" Target="http://th.wikipedia.org/wiki/%E0%B8%9E%E0%B8%A3%E0%B8%B0%E0%B8%A3%E0%B8%B2%E0%B8%8A%E0%B8%A7%E0%B8%B1%E0%B8%87%E0%B9%80%E0%B8%94%E0%B8%B4%E0%B8%A1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th.wikipedia.org/wiki/%E0%B8%9E%E0%B8%A3%E0%B8%B0%E0%B8%9A%E0%B8%B2%E0%B8%97%E0%B8%AA%E0%B8%A1%E0%B9%80%E0%B8%94%E0%B9%87%E0%B8%88%E0%B8%9E%E0%B8%A3%E0%B8%B0%E0%B8%A1%E0%B8%87%E0%B8%81%E0%B8%B8%E0%B8%8E%E0%B9%80%E0%B8%81%E0%B8%A5%E0%B9%89%E0%B8%B2%E0%B9%80%E0%B8%88%E0%B9%89%E0%B8%B2%E0%B8%AD%E0%B8%A2%E0%B8%B9%E0%B9%88%E0%B8%AB%E0%B8%B1%E0%B8%A7" TargetMode="Externa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h.wikipedia.org/wiki/%E0%B8%9E%E0%B8%A3%E0%B8%B0%E0%B8%AD%E0%B8%A0%E0%B8%B1%E0%B8%A2%E0%B8%A1%E0%B8%93%E0%B8%B5" TargetMode="External"/><Relationship Id="rId5" Type="http://schemas.openxmlformats.org/officeDocument/2006/relationships/hyperlink" Target="http://th.wikipedia.org/w/index.php?title=%E0%B8%AB%E0%B8%A1%E0%B8%AD%E0%B8%AA%E0%B8%A1%E0%B8%B4%E0%B8%97&amp;action=edit&amp;redlink=1" TargetMode="External"/><Relationship Id="rId4" Type="http://schemas.openxmlformats.org/officeDocument/2006/relationships/hyperlink" Target="http://th.wikipedia.org/wiki/%E0%B8%81.%E0%B8%A8.%E0%B8%A3._%E0%B8%81%E0%B8%B8%E0%B8%AB%E0%B8%A5%E0%B8%B2%E0%B8%9A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th.wikipedia.org/w/index.php?title=%E0%B8%94%E0%B8%A7%E0%B8%87%E0%B8%9B%E0%B8%A3%E0%B8%B0%E0%B9%80%E0%B8%97%E0%B8%B5%E0%B8%A2%E0%B8%9A&amp;action=edit&amp;redlink=1" TargetMode="External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h.wikipedia.org/wiki/%E0%B8%99%E0%B8%B4%E0%B8%A3%E0%B8%B2%E0%B8%A8%E0%B8%9E%E0%B8%A3%E0%B8%B0%E0%B8%9B%E0%B8%A3%E0%B8%B0%E0%B8%98%E0%B8%A1" TargetMode="External"/><Relationship Id="rId5" Type="http://schemas.openxmlformats.org/officeDocument/2006/relationships/hyperlink" Target="http://th.wikipedia.org/wiki/%E0%B8%99%E0%B8%B4%E0%B8%A3%E0%B8%B2%E0%B8%A8" TargetMode="External"/><Relationship Id="rId4" Type="http://schemas.openxmlformats.org/officeDocument/2006/relationships/hyperlink" Target="http://th.wikipedia.org/wiki/%E0%B8%82%E0%B8%B8%E0%B8%99%E0%B8%A7%E0%B8%B4%E0%B8%88%E0%B8%B4%E0%B8%95%E0%B8%A3%E0%B8%A1%E0%B8%B2%E0%B8%95%E0%B8%A3%E0%B8%B2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th.wikipedia.org/wiki/%E0%B8%A5%E0%B8%B0%E0%B9%80%E0%B8%A7%E0%B8%87%E0%B8%A7%E0%B8%B1%E0%B8%93%E0%B8%AC%E0%B8%B2" TargetMode="External"/><Relationship Id="rId13" Type="http://schemas.openxmlformats.org/officeDocument/2006/relationships/hyperlink" Target="http://th.wikipedia.org/wiki/%E0%B8%A1%E0%B8%AB%E0%B8%B2%E0%B8%81%E0%B8%B2%E0%B8%9E%E0%B8%A2%E0%B9%8C" TargetMode="External"/><Relationship Id="rId3" Type="http://schemas.openxmlformats.org/officeDocument/2006/relationships/hyperlink" Target="http://th.wikipedia.org/wiki/%E0%B8%AA%E0%B8%B8%E0%B8%94%E0%B8%AA%E0%B8%B2%E0%B8%84%E0%B8%A3" TargetMode="External"/><Relationship Id="rId7" Type="http://schemas.openxmlformats.org/officeDocument/2006/relationships/hyperlink" Target="http://th.wikipedia.org/wiki/%E0%B8%AA%E0%B8%B8%E0%B8%A7%E0%B8%A3%E0%B8%A3%E0%B8%93%E0%B8%A1%E0%B8%B2%E0%B8%A5%E0%B8%B5" TargetMode="External"/><Relationship Id="rId12" Type="http://schemas.openxmlformats.org/officeDocument/2006/relationships/hyperlink" Target="http://th.wikipedia.org/wiki/%E0%B9%84%E0%B8%A1%E0%B9%80%E0%B8%84%E0%B8%B4%E0%B8%A5_%E0%B9%84%E0%B8%A3%E0%B8%97%E0%B9%8C" TargetMode="External"/><Relationship Id="rId17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6" Type="http://schemas.openxmlformats.org/officeDocument/2006/relationships/hyperlink" Target="http://th.wikipedia.org/wiki/%E0%B8%99%E0%B8%B4%E0%B8%A3%E0%B8%B2%E0%B8%A8%E0%B8%A0%E0%B8%B9%E0%B9%80%E0%B8%82%E0%B8%B2%E0%B8%97%E0%B8%AD%E0%B8%8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h.wikipedia.org/wiki/%E0%B8%AA%E0%B8%B4%E0%B8%99%E0%B8%AA%E0%B8%A1%E0%B8%B8%E0%B8%97%E0%B8%A3" TargetMode="External"/><Relationship Id="rId11" Type="http://schemas.openxmlformats.org/officeDocument/2006/relationships/hyperlink" Target="http://th.wikipedia.org/wiki/%E0%B8%99%E0%B8%B4%E0%B8%98%E0%B8%B4_%E0%B9%80%E0%B8%AD%E0%B8%B5%E0%B8%A2%E0%B8%A7%E0%B8%A8%E0%B8%A3%E0%B8%B5%E0%B8%A7%E0%B8%87%E0%B8%A8%E0%B9%8C" TargetMode="External"/><Relationship Id="rId5" Type="http://schemas.openxmlformats.org/officeDocument/2006/relationships/hyperlink" Target="http://th.wikipedia.org/wiki/%E0%B8%9E%E0%B8%A3%E0%B8%B0%E0%B8%AD%E0%B8%A0%E0%B8%B1%E0%B8%A2%E0%B8%A1%E0%B8%93%E0%B8%B5" TargetMode="External"/><Relationship Id="rId15" Type="http://schemas.openxmlformats.org/officeDocument/2006/relationships/hyperlink" Target="http://th.wikipedia.org/wiki/%E0%B8%99%E0%B8%B4%E0%B8%A3%E0%B8%B2%E0%B8%A8%E0%B8%9E%E0%B8%A3%E0%B8%B0%E0%B8%9B%E0%B8%A3%E0%B8%B0%E0%B8%98%E0%B8%A1" TargetMode="External"/><Relationship Id="rId10" Type="http://schemas.openxmlformats.org/officeDocument/2006/relationships/hyperlink" Target="http://th.wikipedia.org/wiki/%E0%B9%80%E0%B8%AA%E0%B8%B2%E0%B8%A7%E0%B8%84%E0%B8%99%E0%B8%98%E0%B9%8C" TargetMode="External"/><Relationship Id="rId4" Type="http://schemas.openxmlformats.org/officeDocument/2006/relationships/hyperlink" Target="http://th.wikipedia.org/wiki/%E0%B8%A0%E0%B8%B2%E0%B8%A9%E0%B8%B2%E0%B8%AD%E0%B8%B1%E0%B8%87%E0%B8%81%E0%B8%A4%E0%B8%A9" TargetMode="External"/><Relationship Id="rId9" Type="http://schemas.openxmlformats.org/officeDocument/2006/relationships/hyperlink" Target="http://th.wikipedia.org/wiki/%E0%B8%A7%E0%B8%B2%E0%B8%A5%E0%B8%B5" TargetMode="External"/><Relationship Id="rId14" Type="http://schemas.openxmlformats.org/officeDocument/2006/relationships/hyperlink" Target="http://th.wikipedia.org/wiki/%E0%B8%9E%E0%B8%A3%E0%B8%B0%E0%B8%9A%E0%B8%B2%E0%B8%97%E0%B8%AA%E0%B8%A1%E0%B9%80%E0%B8%94%E0%B9%87%E0%B8%88%E0%B8%9E%E0%B8%A3%E0%B8%B0%E0%B8%9E%E0%B8%B8%E0%B8%97%E0%B8%98%E0%B9%80%E0%B8%A5%E0%B8%B4%E0%B8%A8%E0%B8%AB%E0%B8%A5%E0%B9%89%E0%B8%B2%E0%B8%99%E0%B8%A0%E0%B8%B2%E0%B8%A5%E0%B8%B1%E0%B8%A2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th.wikipedia.org/wiki/%E0%B8%84%E0%B8%B1%E0%B8%A1%E0%B8%A0%E0%B8%B5%E0%B8%A3%E0%B9%8C%E0%B9%84%E0%B8%9A%E0%B9%80%E0%B8%9A%E0%B8%B4%E0%B8%A5" TargetMode="External"/><Relationship Id="rId13" Type="http://schemas.openxmlformats.org/officeDocument/2006/relationships/hyperlink" Target="http://th.wikipedia.org/wiki/%E0%B8%A0%E0%B8%B2%E0%B8%A9%E0%B8%B2%E0%B8%AD%E0%B8%B1%E0%B8%87%E0%B8%81%E0%B8%A4%E0%B8%A9" TargetMode="External"/><Relationship Id="rId18" Type="http://schemas.openxmlformats.org/officeDocument/2006/relationships/image" Target="../media/image11.jpeg"/><Relationship Id="rId3" Type="http://schemas.openxmlformats.org/officeDocument/2006/relationships/hyperlink" Target="http://th.wikipedia.org/wiki/%E0%B8%9E%E0%B8%A3%E0%B8%B0%E0%B8%AD%E0%B8%A0%E0%B8%B1%E0%B8%A2%E0%B8%A1%E0%B8%93%E0%B8%B5" TargetMode="External"/><Relationship Id="rId7" Type="http://schemas.openxmlformats.org/officeDocument/2006/relationships/hyperlink" Target="http://th.wikipedia.org/wiki/%E0%B8%AD%E0%B8%B2%E0%B8%AB%E0%B8%A3%E0%B8%B1%E0%B8%9A%E0%B8%A3%E0%B8%B2%E0%B8%95%E0%B8%A3%E0%B8%B5" TargetMode="External"/><Relationship Id="rId12" Type="http://schemas.openxmlformats.org/officeDocument/2006/relationships/hyperlink" Target="http://th.wikipedia.org/wiki/%E0%B8%81%E0%B8%A3%E0%B8%B8%E0%B8%87%E0%B8%A8%E0%B8%A3%E0%B8%B5%E0%B8%AD%E0%B8%A2%E0%B8%B8%E0%B8%98%E0%B8%A2%E0%B8%B2" TargetMode="External"/><Relationship Id="rId17" Type="http://schemas.openxmlformats.org/officeDocument/2006/relationships/hyperlink" Target="http://th.wikipedia.org/wiki/%E0%B8%81%E0%B8%A7%E0%B8%B5" TargetMode="External"/><Relationship Id="rId2" Type="http://schemas.openxmlformats.org/officeDocument/2006/relationships/notesSlide" Target="../notesSlides/notesSlide10.xml"/><Relationship Id="rId16" Type="http://schemas.openxmlformats.org/officeDocument/2006/relationships/hyperlink" Target="http://th.wikipedia.org/w/index.php?title=%E0%B8%9E%E0%B8%A3%E0%B8%B0%E0%B8%A2%E0%B8%B2%E0%B8%9B%E0%B8%A3%E0%B8%B4%E0%B8%A2%E0%B8%B1%E0%B8%95%E0%B8%B4%E0%B8%98%E0%B8%A3%E0%B8%A3%E0%B8%A1%E0%B8%98%E0%B8%B2%E0%B8%94%E0%B8%B2&amp;action=edit&amp;redlink=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h.wikipedia.org/wiki/%E0%B8%AA%E0%B8%B2%E0%B8%A1%E0%B8%81%E0%B9%8A%E0%B8%81" TargetMode="External"/><Relationship Id="rId11" Type="http://schemas.openxmlformats.org/officeDocument/2006/relationships/hyperlink" Target="http://th.wikipedia.org/wiki/%E0%B9%82%E0%B8%AB%E0%B8%A3%E0%B8%B2%E0%B8%A8%E0%B8%B2%E0%B8%AA%E0%B8%95%E0%B8%A3%E0%B9%8C" TargetMode="External"/><Relationship Id="rId5" Type="http://schemas.openxmlformats.org/officeDocument/2006/relationships/hyperlink" Target="http://th.wikipedia.org/w/index.php?title=%E0%B9%84%E0%B8%8B%E0%B9%88%E0%B8%AE%E0%B8%B1%E0%B9%88%E0%B8%99&amp;action=edit&amp;redlink=1" TargetMode="External"/><Relationship Id="rId15" Type="http://schemas.openxmlformats.org/officeDocument/2006/relationships/hyperlink" Target="http://th.wikipedia.org/wiki/%E0%B9%84%E0%B8%9F%E0%B8%9F%E0%B9%89%E0%B8%B2" TargetMode="External"/><Relationship Id="rId10" Type="http://schemas.openxmlformats.org/officeDocument/2006/relationships/hyperlink" Target="http://th.wikipedia.org/wiki/%E0%B8%94%E0%B8%B2%E0%B8%A3%E0%B8%B2%E0%B8%A8%E0%B8%B2%E0%B8%AA%E0%B8%95%E0%B8%A3%E0%B9%8C" TargetMode="External"/><Relationship Id="rId4" Type="http://schemas.openxmlformats.org/officeDocument/2006/relationships/hyperlink" Target="http://th.wikipedia.org/w/index.php?title=%E0%B8%AA%E0%B8%A1%E0%B8%B8%E0%B8%94%E0%B8%A0%E0%B8%B2%E0%B8%9E%E0%B9%84%E0%B8%95%E0%B8%A3%E0%B8%A0%E0%B8%B9%E0%B8%A1%E0%B8%B4&amp;action=edit&amp;redlink=1" TargetMode="External"/><Relationship Id="rId9" Type="http://schemas.openxmlformats.org/officeDocument/2006/relationships/hyperlink" Target="http://th.wikipedia.org/wiki/%E0%B9%81%E0%B8%AD%E0%B8%95%E0%B9%81%E0%B8%A5%E0%B8%99%E0%B8%95%E0%B8%B4%E0%B8%AA" TargetMode="External"/><Relationship Id="rId14" Type="http://schemas.openxmlformats.org/officeDocument/2006/relationships/hyperlink" Target="http://th.wikipedia.org/w/index.php?title=%E0%B9%80%E0%B8%A3%E0%B8%B7%E0%B8%AD%E0%B9%80%E0%B8%94%E0%B8%B4%E0%B8%99%E0%B8%AA%E0%B8%A1%E0%B8%B8%E0%B8%97%E0%B8%A3&amp;action=edit&amp;redlink=1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th.wikipedia.org/wiki/%E0%B8%82%E0%B8%B8%E0%B8%99%E0%B8%8A%E0%B9%89%E0%B8%B2%E0%B8%87%E0%B8%82%E0%B8%B8%E0%B8%99%E0%B9%81%E0%B8%9C%E0%B8%99" TargetMode="External"/><Relationship Id="rId13" Type="http://schemas.openxmlformats.org/officeDocument/2006/relationships/hyperlink" Target="http://th.wikipedia.org/wiki/%E0%B8%AA%E0%B8%A7%E0%B8%B1%E0%B8%AA%E0%B8%94%E0%B8%B4%E0%B8%A3%E0%B8%B1%E0%B8%81%E0%B8%A9%E0%B8%B2" TargetMode="External"/><Relationship Id="rId3" Type="http://schemas.openxmlformats.org/officeDocument/2006/relationships/hyperlink" Target="http://th.wikipedia.org/wiki/%E0%B8%81%E0%B8%B2%E0%B8%9E%E0%B8%A2%E0%B9%8C%E0%B8%A1%E0%B8%AB%E0%B8%B2%E0%B8%8A%E0%B8%B2%E0%B8%95%E0%B8%B4" TargetMode="External"/><Relationship Id="rId7" Type="http://schemas.openxmlformats.org/officeDocument/2006/relationships/hyperlink" Target="http://th.wikipedia.org/wiki/%E0%B8%99%E0%B8%B4%E0%B8%A3%E0%B8%B2%E0%B8%A8%E0%B8%A0%E0%B8%B9%E0%B9%80%E0%B8%82%E0%B8%B2%E0%B8%97%E0%B8%AD%E0%B8%87" TargetMode="External"/><Relationship Id="rId12" Type="http://schemas.openxmlformats.org/officeDocument/2006/relationships/hyperlink" Target="http://th.wikipedia.org/wiki/%E0%B9%80%E0%B8%9E%E0%B8%A5%E0%B8%87%E0%B8%A2%E0%B8%B2%E0%B8%A7%E0%B8%96%E0%B8%A7%E0%B8%B2%E0%B8%A2%E0%B9%82%E0%B8%AD%E0%B8%A7%E0%B8%B2%E0%B8%97" TargetMode="External"/><Relationship Id="rId17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6" Type="http://schemas.openxmlformats.org/officeDocument/2006/relationships/hyperlink" Target="http://th.wikipedia.org/wiki/%E0%B8%99%E0%B8%B4%E0%B8%A3%E0%B8%B2%E0%B8%A8%E0%B8%AA%E0%B8%B8%E0%B8%9E%E0%B8%A3%E0%B8%A3%E0%B8%9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h.wikipedia.org/wiki/%E0%B8%99%E0%B8%B4%E0%B8%A3%E0%B8%B2%E0%B8%A8%E0%B8%9E%E0%B8%A3%E0%B8%B0%E0%B8%9A%E0%B8%B2%E0%B8%97" TargetMode="External"/><Relationship Id="rId11" Type="http://schemas.openxmlformats.org/officeDocument/2006/relationships/hyperlink" Target="http://th.wikipedia.org/wiki/%E0%B8%AA%E0%B8%B4%E0%B8%87%E0%B8%AB%E0%B9%84%E0%B8%95%E0%B8%A3%E0%B8%A0%E0%B8%9E" TargetMode="External"/><Relationship Id="rId5" Type="http://schemas.openxmlformats.org/officeDocument/2006/relationships/hyperlink" Target="http://th.wikipedia.org/wiki/%E0%B8%99%E0%B8%B4%E0%B8%A3%E0%B8%B2%E0%B8%A8%E0%B9%80%E0%B8%A1%E0%B8%B7%E0%B8%AD%E0%B8%87%E0%B9%81%E0%B8%81%E0%B8%A5%E0%B8%87" TargetMode="External"/><Relationship Id="rId15" Type="http://schemas.openxmlformats.org/officeDocument/2006/relationships/hyperlink" Target="http://th.wikipedia.org/wiki/%E0%B8%9E%E0%B8%A3%E0%B8%B0%E0%B9%84%E0%B8%8A%E0%B8%A2%E0%B8%AA%E0%B8%B8%E0%B8%A3%E0%B8%B4%E0%B8%A2%E0%B8%B2" TargetMode="External"/><Relationship Id="rId10" Type="http://schemas.openxmlformats.org/officeDocument/2006/relationships/hyperlink" Target="http://th.wikipedia.org/w/index.php?title=%E0%B9%80%E0%B8%AA%E0%B8%A0%E0%B8%B2%E0%B8%9E%E0%B8%A3%E0%B8%B0%E0%B8%A3%E0%B8%B2%E0%B8%8A%E0%B8%9E%E0%B8%87%E0%B8%A8%E0%B8%B2%E0%B8%A7%E0%B8%94%E0%B8%B2%E0%B8%A3&amp;action=edit&amp;redlink=1" TargetMode="External"/><Relationship Id="rId4" Type="http://schemas.openxmlformats.org/officeDocument/2006/relationships/hyperlink" Target="http://th.wikipedia.org/wiki/%E0%B8%9E%E0%B8%A3%E0%B8%B0%E0%B8%A1%E0%B8%B2%E0%B8%A5%E0%B8%B1%E0%B8%A2%E0%B8%84%E0%B8%B3%E0%B8%AB%E0%B8%A5%E0%B8%A7%E0%B8%87" TargetMode="External"/><Relationship Id="rId9" Type="http://schemas.openxmlformats.org/officeDocument/2006/relationships/hyperlink" Target="http://th.wikipedia.org/w/index.php?title=%E0%B8%82%E0%B8%B8%E0%B8%99%E0%B8%82%E0%B9%89%E0%B8%B2%E0%B8%87%E0%B8%82%E0%B8%B8%E0%B8%99%E0%B9%81%E0%B8%9C%E0%B8%99_%E0%B8%95%E0%B8%AD%E0%B8%99_%E0%B8%81%E0%B8%B3%E0%B9%80%E0%B8%99%E0%B8%B4%E0%B8%94%E0%B8%9E%E0%B8%A5%E0%B8%B2%E0%B8%A2%E0%B8%87%E0%B8%B2%E0%B8%A1&amp;action=edit&amp;redlink=1" TargetMode="External"/><Relationship Id="rId14" Type="http://schemas.openxmlformats.org/officeDocument/2006/relationships/hyperlink" Target="http://th.wikipedia.org/w/index.php?title=%E0%B8%AD%E0%B8%A0%E0%B8%B1%E0%B8%A2%E0%B8%99%E0%B8%B8%E0%B8%A3%E0%B8%B2%E0%B8%8A&amp;action=edit&amp;redlink=1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th.wikipedia.org/wiki/%E0%B8%81%E0%B8%A5%E0%B8%AD%E0%B8%99%E0%B8%AA%E0%B8%B8%E0%B8%A0%E0%B8%B2%E0%B8%9E" TargetMode="External"/><Relationship Id="rId13" Type="http://schemas.openxmlformats.org/officeDocument/2006/relationships/hyperlink" Target="http://th.wikipedia.org/wiki/%E0%B8%9E%E0%B8%A3%E0%B8%B0%E0%B9%84%E0%B8%8A%E0%B8%A2%E0%B8%AA%E0%B8%B8%E0%B8%A3%E0%B8%B4%E0%B8%A2%E0%B8%B2" TargetMode="External"/><Relationship Id="rId18" Type="http://schemas.openxmlformats.org/officeDocument/2006/relationships/image" Target="../media/image13.gif"/><Relationship Id="rId3" Type="http://schemas.openxmlformats.org/officeDocument/2006/relationships/hyperlink" Target="http://th.wikipedia.org/wiki/%E0%B9%82%E0%B8%84%E0%B8%9A%E0%B8%B8%E0%B8%95%E0%B8%A3" TargetMode="External"/><Relationship Id="rId7" Type="http://schemas.openxmlformats.org/officeDocument/2006/relationships/hyperlink" Target="http://th.wikipedia.org/wiki/%E0%B8%81%E0%B8%B2%E0%B8%9E%E0%B8%A2%E0%B9%8C" TargetMode="External"/><Relationship Id="rId12" Type="http://schemas.openxmlformats.org/officeDocument/2006/relationships/hyperlink" Target="http://th.wikipedia.org/w/index.php?title=%E0%B8%99%E0%B8%B4%E0%B8%A3%E0%B8%B2%E0%B8%A8%E0%B8%97%E0%B9%88%E0%B8%B2%E0%B8%94%E0%B8%B4%E0%B8%99%E0%B9%81%E0%B8%94%E0%B8%87&amp;action=edit&amp;redlink=1" TargetMode="External"/><Relationship Id="rId17" Type="http://schemas.openxmlformats.org/officeDocument/2006/relationships/hyperlink" Target="http://th.wikipedia.org/wiki/%E0%B8%99%E0%B8%B4%E0%B8%A3%E0%B8%B2%E0%B8%A8%E0%B8%AA%E0%B8%B8%E0%B8%9E%E0%B8%A3%E0%B8%A3%E0%B8%93" TargetMode="External"/><Relationship Id="rId2" Type="http://schemas.openxmlformats.org/officeDocument/2006/relationships/notesSlide" Target="../notesSlides/notesSlide12.xml"/><Relationship Id="rId16" Type="http://schemas.openxmlformats.org/officeDocument/2006/relationships/hyperlink" Target="http://th.wikipedia.org/wiki/%E0%B8%81%E0%B8%B2%E0%B8%9E%E0%B8%A2%E0%B9%8C%E0%B8%AA%E0%B8%B8%E0%B8%A3%E0%B8%B2%E0%B8%87%E0%B8%84%E0%B8%99%E0%B8%B2%E0%B8%87%E0%B8%84%E0%B9%8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h.wikipedia.org/wiki/%E0%B8%89%E0%B8%B1%E0%B8%99%E0%B8%97%E0%B9%8C" TargetMode="External"/><Relationship Id="rId11" Type="http://schemas.openxmlformats.org/officeDocument/2006/relationships/hyperlink" Target="http://th.wikipedia.org/wiki/%E0%B8%81%E0%B8%A5%E0%B8%AD%E0%B8%99" TargetMode="External"/><Relationship Id="rId5" Type="http://schemas.openxmlformats.org/officeDocument/2006/relationships/hyperlink" Target="http://th.wikipedia.org/wiki/%E0%B8%A5%E0%B8%B4%E0%B8%A5%E0%B8%B4%E0%B8%95" TargetMode="External"/><Relationship Id="rId15" Type="http://schemas.openxmlformats.org/officeDocument/2006/relationships/hyperlink" Target="http://th.wikipedia.org/wiki/%E0%B8%81%E0%B8%B2%E0%B8%9E%E0%B8%A2%E0%B9%8C%E0%B8%89%E0%B8%9A%E0%B8%B1%E0%B8%87" TargetMode="External"/><Relationship Id="rId10" Type="http://schemas.openxmlformats.org/officeDocument/2006/relationships/hyperlink" Target="http://th.wikipedia.org/wiki/%E0%B9%82%E0%B8%84%E0%B8%A5%E0%B8%87" TargetMode="External"/><Relationship Id="rId4" Type="http://schemas.openxmlformats.org/officeDocument/2006/relationships/hyperlink" Target="http://th.wikipedia.org/w/index.php?title=%E0%B9%80%E0%B8%88%E0%B8%B7%E0%B8%AD_%E0%B8%AA%E0%B8%95%E0%B8%B0%E0%B9%80%E0%B8%A7%E0%B8%97%E0%B8%B4%E0%B8%99&amp;action=edit&amp;redlink=1" TargetMode="External"/><Relationship Id="rId9" Type="http://schemas.openxmlformats.org/officeDocument/2006/relationships/hyperlink" Target="http://th.wikipedia.org/wiki/%E0%B8%99%E0%B8%B4%E0%B8%A3%E0%B8%B2%E0%B8%A8" TargetMode="External"/><Relationship Id="rId14" Type="http://schemas.openxmlformats.org/officeDocument/2006/relationships/hyperlink" Target="http://th.wikipedia.org/wiki/%E0%B8%81%E0%B8%B2%E0%B8%9E%E0%B8%A2%E0%B9%8C%E0%B8%A2%E0%B8%B2%E0%B8%99%E0%B8%B5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hyperlink" Target="http://th.wikipedia.org/w/index.php?title=%E0%B8%99%E0%B8%B4%E0%B8%A3%E0%B8%B2%E0%B8%A8%E0%B8%9E%E0%B8%A3%E0%B8%B0%E0%B9%81%E0%B8%97%E0%B9%88%E0%B8%99%E0%B8%94%E0%B8%87%E0%B8%A3%E0%B8%B1%E0%B8%87&amp;action=edit&amp;redlink=1" TargetMode="External"/><Relationship Id="rId7" Type="http://schemas.openxmlformats.org/officeDocument/2006/relationships/hyperlink" Target="http://th.wikipedia.org/wiki/%E0%B8%AA%E0%B8%B8%E0%B8%A0%E0%B8%B2%E0%B8%A9%E0%B8%B4%E0%B8%95%E0%B8%AA%E0%B8%AD%E0%B8%99%E0%B8%AB%E0%B8%8D%E0%B8%B4%E0%B8%87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h.wikipedia.org/w/index.php?title=%E0%B8%99%E0%B8%B4%E0%B8%A3%E0%B8%B2%E0%B8%A8%E0%B8%96%E0%B8%A5%E0%B8%B2%E0%B8%87&amp;action=edit&amp;redlink=1" TargetMode="External"/><Relationship Id="rId5" Type="http://schemas.openxmlformats.org/officeDocument/2006/relationships/hyperlink" Target="http://th.wikipedia.org/wiki/%E0%B8%81%E0%B8%A3%E0%B8%A1%E0%B8%A8%E0%B8%B4%E0%B8%A5%E0%B8%9B%E0%B8%B2%E0%B8%81%E0%B8%A3" TargetMode="External"/><Relationship Id="rId4" Type="http://schemas.openxmlformats.org/officeDocument/2006/relationships/hyperlink" Target="http://th.wikipedia.org/w/index.php?title=%E0%B8%98%E0%B8%99%E0%B8%B4%E0%B8%95_%E0%B8%AD%E0%B8%A2%E0%B8%B9%E0%B9%88%E0%B9%82%E0%B8%9E%E0%B8%98%E0%B8%B4%E0%B9%8C&amp;action=edit&amp;redlink=1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th.wikipedia.org/w/index.php?title=%E0%B9%80%E0%B8%AA%E0%B8%A0%E0%B8%B2%E0%B8%9E%E0%B8%A3%E0%B8%B0%E0%B8%A3%E0%B8%B2%E0%B8%8A%E0%B8%9E%E0%B8%87%E0%B8%A8%E0%B8%B2%E0%B8%A7%E0%B8%94%E0%B8%B2%E0%B8%A3&amp;action=edit&amp;redlink=1" TargetMode="External"/><Relationship Id="rId3" Type="http://schemas.openxmlformats.org/officeDocument/2006/relationships/hyperlink" Target="http://th.wikipedia.org/wiki/%E0%B8%81%E0%B8%B2%E0%B8%A3%E0%B8%9E%E0%B8%B4%E0%B8%A1%E0%B8%9E%E0%B9%8C" TargetMode="External"/><Relationship Id="rId7" Type="http://schemas.openxmlformats.org/officeDocument/2006/relationships/hyperlink" Target="http://th.wikipedia.org/wiki/%E0%B8%9E%E0%B8%A3%E0%B8%B0%E0%B8%AD%E0%B8%A0%E0%B8%B1%E0%B8%A2%E0%B8%A1%E0%B8%93%E0%B8%B5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h.wikipedia.org/wiki/%E0%B8%9E.%E0%B8%A8._2413" TargetMode="External"/><Relationship Id="rId5" Type="http://schemas.openxmlformats.org/officeDocument/2006/relationships/hyperlink" Target="http://th.wikipedia.org/w/index.php?title=%E0%B8%AB%E0%B8%A1%E0%B8%AD%E0%B8%AA%E0%B8%A1%E0%B8%B4%E0%B8%97&amp;action=edit&amp;redlink=1" TargetMode="External"/><Relationship Id="rId10" Type="http://schemas.openxmlformats.org/officeDocument/2006/relationships/image" Target="../media/image15.jpeg"/><Relationship Id="rId4" Type="http://schemas.openxmlformats.org/officeDocument/2006/relationships/hyperlink" Target="http://th.wikipedia.org/wiki/%E0%B8%9E%E0%B8%B8%E0%B8%97%E0%B8%98%E0%B8%A8%E0%B8%95%E0%B8%A7%E0%B8%A3%E0%B8%A3%E0%B8%A9%E0%B8%97%E0%B8%B5%E0%B9%88_25" TargetMode="External"/><Relationship Id="rId9" Type="http://schemas.openxmlformats.org/officeDocument/2006/relationships/hyperlink" Target="http://th.wikipedia.org/wiki/%E0%B9%80%E0%B8%9E%E0%B8%A5%E0%B8%87%E0%B8%A2%E0%B8%B2%E0%B8%A7%E0%B8%96%E0%B8%A7%E0%B8%B2%E0%B8%A2%E0%B9%82%E0%B8%AD%E0%B8%A7%E0%B8%B2%E0%B8%97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th.wikipedia.org/wiki/%E0%B8%AD%E0%B8%87%E0%B8%84%E0%B9%8C%E0%B8%81%E0%B8%B2%E0%B8%A3%E0%B8%A2%E0%B8%B9%E0%B9%80%E0%B8%99%E0%B8%AA%E0%B9%82%E0%B8%81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hyperlink" Target="http://th.wikipedia.org/wiki/%E0%B8%A3%E0%B8%B2%E0%B8%A2%E0%B8%9E%E0%B8%A3%E0%B8%B0%E0%B8%99%E0%B8%B2%E0%B8%A1%E0%B9%81%E0%B8%A5%E0%B8%B0%E0%B8%A3%E0%B8%B2%E0%B8%A2%E0%B8%99%E0%B8%B2%E0%B8%A1%E0%B8%9A%E0%B8%B8%E0%B8%84%E0%B8%84%E0%B8%A5%E0%B8%AA%E0%B8%B3%E0%B8%84%E0%B8%B1%E0%B8%8D%E0%B8%82%E0%B8%AD%E0%B8%87%E0%B9%82%E0%B8%A5%E0%B8%81%E0%B8%8A%E0%B8%B2%E0%B8%A7%E0%B9%84%E0%B8%97%E0%B8%A2%E0%B9%82%E0%B8%94%E0%B8%A2%E0%B8%A2%E0%B8%B9%E0%B9%80%E0%B8%99%E0%B8%AA%E0%B9%82%E0%B8%81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th.wikipedia.org/w/index.php?title=%E0%B8%AB%E0%B8%A1%E0%B8%B8%E0%B8%94%E0%B8%81%E0%B8%A7%E0%B8%B5&amp;action=edit&amp;redlink=1" TargetMode="External"/><Relationship Id="rId13" Type="http://schemas.openxmlformats.org/officeDocument/2006/relationships/hyperlink" Target="http://th.wikipedia.org/wiki/%E0%B8%88%E0%B8%B1%E0%B8%87%E0%B8%AB%E0%B8%A7%E0%B8%B1%E0%B8%94%E0%B8%99%E0%B8%84%E0%B8%A3%E0%B8%9B%E0%B8%90%E0%B8%A1" TargetMode="External"/><Relationship Id="rId3" Type="http://schemas.openxmlformats.org/officeDocument/2006/relationships/hyperlink" Target="http://th.wikipedia.org/wiki/%E0%B8%AD%E0%B8%99%E0%B8%B8%E0%B8%AA%E0%B8%B2%E0%B8%A7%E0%B8%A3%E0%B8%B5%E0%B8%A2%E0%B9%8C%E0%B8%AA%E0%B8%B8%E0%B8%99%E0%B8%97%E0%B8%A3%E0%B8%A0%E0%B8%B9%E0%B9%88" TargetMode="External"/><Relationship Id="rId7" Type="http://schemas.openxmlformats.org/officeDocument/2006/relationships/hyperlink" Target="http://th.wikipedia.org/wiki/%E0%B8%9E%E0%B8%A3%E0%B8%B0%E0%B8%AD%E0%B8%A0%E0%B8%B1%E0%B8%A2%E0%B8%A1%E0%B8%93%E0%B8%B5" TargetMode="External"/><Relationship Id="rId12" Type="http://schemas.openxmlformats.org/officeDocument/2006/relationships/hyperlink" Target="http://th.wikipedia.org/w/index.php?title=%E0%B8%9E%E0%B8%B4%E0%B8%9E%E0%B8%B4%E0%B8%98%E0%B8%A0%E0%B8%B1%E0%B8%93%E0%B8%91%E0%B9%8C%E0%B8%AB%E0%B8%B8%E0%B9%88%E0%B8%99%E0%B8%82%E0%B8%B5%E0%B9%89%E0%B8%9C%E0%B8%B6%E0%B9%89%E0%B8%87%E0%B9%84%E0%B8%97%E0%B8%A2&amp;action=edit&amp;redlink=1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h.wikipedia.org/wiki/%E0%B8%88%E0%B8%B1%E0%B8%87%E0%B8%AB%E0%B8%A7%E0%B8%B1%E0%B8%94%E0%B8%A3%E0%B8%B0%E0%B8%A2%E0%B8%AD%E0%B8%87" TargetMode="External"/><Relationship Id="rId11" Type="http://schemas.openxmlformats.org/officeDocument/2006/relationships/hyperlink" Target="http://th.wikipedia.org/wiki/%E0%B8%88%E0%B8%B1%E0%B8%87%E0%B8%AB%E0%B8%A7%E0%B8%B1%E0%B8%94%E0%B9%80%E0%B8%9E%E0%B8%8A%E0%B8%A3%E0%B8%9A%E0%B8%B8%E0%B8%A3%E0%B8%B5" TargetMode="External"/><Relationship Id="rId5" Type="http://schemas.openxmlformats.org/officeDocument/2006/relationships/hyperlink" Target="http://th.wikipedia.org/wiki/%E0%B8%AD%E0%B8%B3%E0%B9%80%E0%B8%A0%E0%B8%AD%E0%B9%81%E0%B8%81%E0%B8%A5%E0%B8%87" TargetMode="External"/><Relationship Id="rId10" Type="http://schemas.openxmlformats.org/officeDocument/2006/relationships/hyperlink" Target="http://th.wikipedia.org/wiki/%E0%B8%AD%E0%B8%B3%E0%B9%80%E0%B8%A0%E0%B8%AD%E0%B9%80%E0%B8%A1%E0%B8%B7%E0%B8%AD%E0%B8%87%E0%B9%80%E0%B8%9E%E0%B8%8A%E0%B8%A3%E0%B8%9A%E0%B8%B8%E0%B8%A3%E0%B8%B5" TargetMode="External"/><Relationship Id="rId4" Type="http://schemas.openxmlformats.org/officeDocument/2006/relationships/hyperlink" Target="http://th.wikipedia.org/w/index.php?title=%E0%B8%A7%E0%B8%B1%E0%B8%94%E0%B8%A8%E0%B8%A3%E0%B8%B5%E0%B8%AA%E0%B8%B8%E0%B8%94%E0%B8%B2%E0%B8%A3%E0%B8%B2%E0%B8%A1&amp;action=edit&amp;redlink=1" TargetMode="External"/><Relationship Id="rId9" Type="http://schemas.openxmlformats.org/officeDocument/2006/relationships/hyperlink" Target="http://th.wikipedia.org/wiki/%E0%B8%95%E0%B8%B3%E0%B8%9A%E0%B8%A5%E0%B8%84%E0%B8%A5%E0%B8%AD%E0%B8%87%E0%B8%81%E0%B8%A3%E0%B8%B0%E0%B9%81%E0%B8%8A%E0%B8%87" TargetMode="External"/><Relationship Id="rId1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th.wikipedia.org/wiki/%E0%B8%A7%E0%B8%B1%E0%B8%94%E0%B9%80%E0%B8%97%E0%B8%9E%E0%B8%98%E0%B8%B4%E0%B8%94%E0%B8%B2%E0%B8%A3%E0%B8%B2%E0%B8%A1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hyperlink" Target="http://th.wikipedia.org/w/index.php?title=%E0%B8%AA%E0%B8%A1%E0%B8%B2%E0%B8%84%E0%B8%A1%E0%B8%99%E0%B8%B1%E0%B8%81%E0%B8%81%E0%B8%A5%E0%B8%AD%E0%B8%99%E0%B9%81%E0%B8%AB%E0%B9%88%E0%B8%87%E0%B8%9B%E0%B8%A3%E0%B8%B0%E0%B9%80%E0%B8%97%E0%B8%A8%E0%B9%84%E0%B8%97%E0%B8%A2&amp;action=edit&amp;redlink=1" TargetMode="External"/><Relationship Id="rId4" Type="http://schemas.openxmlformats.org/officeDocument/2006/relationships/hyperlink" Target="http://th.wikipedia.org/wiki/%E0%B8%96%E0%B8%99%E0%B8%99%E0%B8%A1%E0%B8%AB%E0%B8%B2%E0%B9%84%E0%B8%8A%E0%B8%A2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th.wikipedia.org/wiki/%E0%B8%9E.%E0%B8%A8._2530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hyperlink" Target="http://th.wikipedia.org/wiki/26_%E0%B8%A1%E0%B8%B4%E0%B8%96%E0%B8%B8%E0%B8%99%E0%B8%B2%E0%B8%A2%E0%B8%99" TargetMode="External"/><Relationship Id="rId4" Type="http://schemas.openxmlformats.org/officeDocument/2006/relationships/hyperlink" Target="http://th.wikipedia.org/wiki/%E0%B9%80%E0%B8%AA%E0%B8%A7%E0%B8%95%E0%B8%A3_%E0%B9%80%E0%B8%9B%E0%B8%B5%E0%B9%88%E0%B8%A2%E0%B8%A1%E0%B8%9E%E0%B8%87%E0%B8%A8%E0%B9%8C%E0%B8%AA%E0%B8%B2%E0%B8%99%E0%B8%95%E0%B9%8C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th.wikipedia.org/wiki/%E0%B8%AA%E0%B8%B8%E0%B9%82%E0%B8%82%E0%B8%97%E0%B8%B1%E0%B8%A2" TargetMode="External"/><Relationship Id="rId13" Type="http://schemas.openxmlformats.org/officeDocument/2006/relationships/hyperlink" Target="http://th.wikipedia.org/wiki/%E0%B8%A5%E0%B8%B4%E0%B8%A5%E0%B8%B4%E0%B8%95" TargetMode="External"/><Relationship Id="rId3" Type="http://schemas.openxmlformats.org/officeDocument/2006/relationships/hyperlink" Target="http://th.wikipedia.org/wiki/%E0%B8%81%E0%B8%A5%E0%B8%AD%E0%B8%99" TargetMode="External"/><Relationship Id="rId7" Type="http://schemas.openxmlformats.org/officeDocument/2006/relationships/hyperlink" Target="http://th.wikipedia.org/w/index.php?title=%E0%B8%A7%E0%B8%A3%E0%B8%A3%E0%B8%93%E0%B8%84%E0%B8%94%E0%B8%B5%E0%B9%84%E0%B8%97%E0%B8%A2&amp;action=edit&amp;redlink=1" TargetMode="External"/><Relationship Id="rId12" Type="http://schemas.openxmlformats.org/officeDocument/2006/relationships/hyperlink" Target="http://th.wikipedia.org/w/index.php?title=%E0%B8%84%E0%B8%B3%E0%B8%89%E0%B8%B1%E0%B8%99%E0%B8%97%E0%B9%8C&amp;action=edit&amp;redlink=1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h.wikipedia.org/wiki/%E0%B9%80%E0%B8%9B%E0%B8%A5%E0%B8%B7%E0%B9%89%E0%B8%AD%E0%B8%87_%E0%B8%93_%E0%B8%99%E0%B8%84%E0%B8%A3" TargetMode="External"/><Relationship Id="rId11" Type="http://schemas.openxmlformats.org/officeDocument/2006/relationships/hyperlink" Target="http://th.wikipedia.org/wiki/%E0%B8%9E%E0%B8%A3%E0%B8%B0%E0%B8%AD%E0%B8%A0%E0%B8%B1%E0%B8%A2%E0%B8%A1%E0%B8%93%E0%B8%B5" TargetMode="External"/><Relationship Id="rId5" Type="http://schemas.openxmlformats.org/officeDocument/2006/relationships/hyperlink" Target="http://th.wikipedia.org/wiki/%E0%B8%AA%E0%B8%A1%E0%B9%80%E0%B8%94%E0%B9%87%E0%B8%88%E0%B8%9E%E0%B8%A3%E0%B8%B0%E0%B9%80%E0%B8%88%E0%B9%89%E0%B8%B2%E0%B8%9A%E0%B8%A3%E0%B8%A1%E0%B8%A7%E0%B8%87%E0%B8%A8%E0%B9%8C%E0%B9%80%E0%B8%98%E0%B8%AD_%E0%B8%81%E0%B8%A3%E0%B8%A1%E0%B8%9E%E0%B8%A3%E0%B8%B0%E0%B8%A2%E0%B8%B2%E0%B8%94%E0%B8%B3%E0%B8%A3%E0%B8%87%E0%B8%A3%E0%B8%B2%E0%B8%8A%E0%B8%B2%E0%B8%99%E0%B8%B8%E0%B8%A0%E0%B8%B2%E0%B8%9E" TargetMode="External"/><Relationship Id="rId10" Type="http://schemas.openxmlformats.org/officeDocument/2006/relationships/hyperlink" Target="http://th.wikipedia.org/wiki/%E0%B8%82%E0%B8%B8%E0%B8%99%E0%B8%8A%E0%B9%89%E0%B8%B2%E0%B8%87%E0%B8%82%E0%B8%B8%E0%B8%99%E0%B9%81%E0%B8%9C%E0%B8%99" TargetMode="External"/><Relationship Id="rId4" Type="http://schemas.openxmlformats.org/officeDocument/2006/relationships/hyperlink" Target="http://th.wikipedia.org/wiki/%E0%B9%80%E0%B8%99%E0%B8%B2%E0%B8%A7%E0%B8%A3%E0%B8%B1%E0%B8%95%E0%B8%99%E0%B9%8C_%E0%B8%9E%E0%B8%87%E0%B8%A9%E0%B9%8C%E0%B9%84%E0%B8%9E%E0%B8%9A%E0%B8%B9%E0%B8%A5%E0%B8%A2%E0%B9%8C" TargetMode="External"/><Relationship Id="rId9" Type="http://schemas.openxmlformats.org/officeDocument/2006/relationships/hyperlink" Target="http://th.wikipedia.org/wiki/%E0%B8%81%E0%B8%B2%E0%B8%9E%E0%B8%A2%E0%B9%8C" TargetMode="External"/><Relationship Id="rId1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th.wikipedia.org/wiki/%E0%B8%AA%E0%B8%B8%E0%B8%94%E0%B8%AA%E0%B8%B2%E0%B8%84%E0%B8%A3_(%E0%B8%A0%E0%B8%B2%E0%B8%9E%E0%B8%A2%E0%B8%99%E0%B8%95%E0%B8%A3%E0%B9%8C)" TargetMode="External"/><Relationship Id="rId3" Type="http://schemas.openxmlformats.org/officeDocument/2006/relationships/hyperlink" Target="http://th.wikipedia.org/wiki/%E0%B8%A3%E0%B8%B1%E0%B8%87%E0%B8%AA%E0%B8%B5_%E0%B8%97%E0%B8%B1%E0%B8%A8%E0%B8%99%E0%B8%9E%E0%B8%A2%E0%B8%B1%E0%B8%84%E0%B8%86%E0%B9%8C" TargetMode="External"/><Relationship Id="rId7" Type="http://schemas.openxmlformats.org/officeDocument/2006/relationships/hyperlink" Target="http://th.wikipedia.org/wiki/%E0%B8%9B%E0%B8%A2%E0%B8%B8%E0%B8%95_%E0%B9%80%E0%B8%87%E0%B8%B2%E0%B8%81%E0%B8%A3%E0%B8%B0%E0%B8%88%E0%B9%88%E0%B8%B2%E0%B8%87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h.wikipedia.org/wiki/%E0%B8%AA%E0%B8%B8%E0%B8%94%E0%B8%AA%E0%B8%B2%E0%B8%84%E0%B8%A3_(%E0%B8%A0%E0%B8%B2%E0%B8%9E%E0%B8%A2%E0%B8%99%E0%B8%95%E0%B8%A3%E0%B9%8C%E0%B8%81%E0%B8%B2%E0%B8%A3%E0%B9%8C%E0%B8%95%E0%B8%B9%E0%B8%99)" TargetMode="External"/><Relationship Id="rId5" Type="http://schemas.openxmlformats.org/officeDocument/2006/relationships/hyperlink" Target="http://th.wikipedia.org/wiki/%E0%B9%80%E0%B8%9E%E0%B8%8A%E0%B8%A3%E0%B8%B2_%E0%B9%80%E0%B8%8A%E0%B8%B2%E0%B8%A7%E0%B8%A3%E0%B8%B2%E0%B8%A9%E0%B8%8E%E0%B8%A3%E0%B9%8C" TargetMode="External"/><Relationship Id="rId4" Type="http://schemas.openxmlformats.org/officeDocument/2006/relationships/hyperlink" Target="http://th.wikipedia.org/wiki/%E0%B8%A1%E0%B8%B4%E0%B8%95%E0%B8%A3_%E0%B8%8A%E0%B8%B1%E0%B8%A2%E0%B8%9A%E0%B8%B1%E0%B8%8D%E0%B8%8A%E0%B8%B2" TargetMode="External"/><Relationship Id="rId9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428596" y="0"/>
            <a:ext cx="7772400" cy="1671648"/>
          </a:xfrm>
        </p:spPr>
        <p:txBody>
          <a:bodyPr/>
          <a:lstStyle/>
          <a:p>
            <a:r>
              <a:rPr lang="th-TH" dirty="0" smtClean="0"/>
              <a:t>เรื่อง   สุนทรภู่</a:t>
            </a:r>
            <a:endParaRPr lang="th-TH" dirty="0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357158" y="3214686"/>
            <a:ext cx="8501122" cy="3500462"/>
          </a:xfrm>
        </p:spPr>
        <p:txBody>
          <a:bodyPr>
            <a:normAutofit fontScale="85000" lnSpcReduction="10000"/>
          </a:bodyPr>
          <a:lstStyle/>
          <a:p>
            <a:r>
              <a:rPr lang="th-TH" b="1" dirty="0" smtClean="0">
                <a:solidFill>
                  <a:schemeClr val="tx1"/>
                </a:solidFill>
              </a:rPr>
              <a:t>พระสุนทรโวหาร</a:t>
            </a:r>
            <a:r>
              <a:rPr lang="th-TH" dirty="0" smtClean="0">
                <a:solidFill>
                  <a:schemeClr val="tx1"/>
                </a:solidFill>
              </a:rPr>
              <a:t> นามเดิม </a:t>
            </a:r>
            <a:r>
              <a:rPr lang="th-TH" b="1" dirty="0" smtClean="0">
                <a:solidFill>
                  <a:schemeClr val="tx1"/>
                </a:solidFill>
              </a:rPr>
              <a:t>ภู่</a:t>
            </a:r>
            <a:r>
              <a:rPr lang="th-TH" dirty="0" smtClean="0">
                <a:solidFill>
                  <a:schemeClr val="tx1"/>
                </a:solidFill>
              </a:rPr>
              <a:t> หรือที่เรียกกันทั่วไปว่า </a:t>
            </a:r>
            <a:r>
              <a:rPr lang="th-TH" b="1" dirty="0" smtClean="0">
                <a:solidFill>
                  <a:schemeClr val="tx1"/>
                </a:solidFill>
              </a:rPr>
              <a:t>สุนทรภู่</a:t>
            </a:r>
            <a:r>
              <a:rPr lang="th-TH" dirty="0" smtClean="0">
                <a:solidFill>
                  <a:schemeClr val="tx1"/>
                </a:solidFill>
              </a:rPr>
              <a:t> (</a:t>
            </a:r>
            <a:r>
              <a:rPr lang="th-TH" dirty="0" smtClean="0">
                <a:solidFill>
                  <a:schemeClr val="tx1"/>
                </a:solidFill>
                <a:hlinkClick r:id="rId3" tooltip="26 มิถุนายน"/>
              </a:rPr>
              <a:t>26 มิถุนายน</a:t>
            </a:r>
            <a:r>
              <a:rPr lang="th-TH" dirty="0" smtClean="0">
                <a:solidFill>
                  <a:schemeClr val="tx1"/>
                </a:solidFill>
              </a:rPr>
              <a:t> </a:t>
            </a:r>
            <a:r>
              <a:rPr lang="th-TH" dirty="0" smtClean="0">
                <a:solidFill>
                  <a:schemeClr val="tx1"/>
                </a:solidFill>
                <a:hlinkClick r:id="rId4" tooltip="พ.ศ. 2329"/>
              </a:rPr>
              <a:t>พ.ศ. 2329</a:t>
            </a:r>
            <a:r>
              <a:rPr lang="th-TH" dirty="0" smtClean="0">
                <a:solidFill>
                  <a:schemeClr val="tx1"/>
                </a:solidFill>
              </a:rPr>
              <a:t> - </a:t>
            </a:r>
            <a:r>
              <a:rPr lang="th-TH" dirty="0" smtClean="0">
                <a:solidFill>
                  <a:schemeClr val="tx1"/>
                </a:solidFill>
                <a:hlinkClick r:id="rId5" tooltip="พ.ศ. 2398"/>
              </a:rPr>
              <a:t>พ.ศ. 2398</a:t>
            </a:r>
            <a:r>
              <a:rPr lang="th-TH" dirty="0" smtClean="0">
                <a:solidFill>
                  <a:schemeClr val="tx1"/>
                </a:solidFill>
              </a:rPr>
              <a:t>) เป็น</a:t>
            </a:r>
            <a:r>
              <a:rPr lang="th-TH" dirty="0" smtClean="0">
                <a:solidFill>
                  <a:schemeClr val="tx1"/>
                </a:solidFill>
                <a:hlinkClick r:id="rId6" tooltip="กวี"/>
              </a:rPr>
              <a:t>กวี</a:t>
            </a:r>
            <a:r>
              <a:rPr lang="th-TH" dirty="0" smtClean="0">
                <a:solidFill>
                  <a:schemeClr val="tx1"/>
                </a:solidFill>
              </a:rPr>
              <a:t>ชาวไทยที่มีชื่อเสียง ได้รับยกย่องเป็น </a:t>
            </a:r>
            <a:r>
              <a:rPr lang="th-TH" b="1" dirty="0" err="1" smtClean="0">
                <a:solidFill>
                  <a:schemeClr val="tx1"/>
                </a:solidFill>
              </a:rPr>
              <a:t>เชกสเปียร์</a:t>
            </a:r>
            <a:r>
              <a:rPr lang="th-TH" b="1" dirty="0" smtClean="0">
                <a:solidFill>
                  <a:schemeClr val="tx1"/>
                </a:solidFill>
              </a:rPr>
              <a:t>แห่งประเทศไทย</a:t>
            </a:r>
            <a:r>
              <a:rPr lang="th-TH" baseline="30000" dirty="0" smtClean="0">
                <a:solidFill>
                  <a:schemeClr val="tx1"/>
                </a:solidFill>
                <a:hlinkClick r:id=""/>
              </a:rPr>
              <a:t>[1]</a:t>
            </a:r>
            <a:r>
              <a:rPr lang="th-TH" dirty="0" smtClean="0">
                <a:solidFill>
                  <a:schemeClr val="tx1"/>
                </a:solidFill>
              </a:rPr>
              <a:t> เกิดหลังจากตั้ง</a:t>
            </a:r>
            <a:r>
              <a:rPr lang="th-TH" dirty="0" smtClean="0">
                <a:solidFill>
                  <a:schemeClr val="tx1"/>
                </a:solidFill>
                <a:hlinkClick r:id="rId7" tooltip="กรุงรัตนโกสินทร์"/>
              </a:rPr>
              <a:t>กรุงรัตนโกสินทร์</a:t>
            </a:r>
            <a:r>
              <a:rPr lang="th-TH" dirty="0" smtClean="0">
                <a:solidFill>
                  <a:schemeClr val="tx1"/>
                </a:solidFill>
              </a:rPr>
              <a:t>ได้ 4 ปี และได้เข้ารับราชการเป็นกวีราชสำนักในรัชสมัย</a:t>
            </a:r>
            <a:r>
              <a:rPr lang="th-TH" dirty="0" smtClean="0">
                <a:solidFill>
                  <a:schemeClr val="tx1"/>
                </a:solidFill>
                <a:hlinkClick r:id="rId8" tooltip="พระบาทสมเด็จพระพุทธเลิศหล้านภาลัย"/>
              </a:rPr>
              <a:t>พระบาทสมเด็จพระพุทธเลิศหล้านภาลัย</a:t>
            </a:r>
            <a:r>
              <a:rPr lang="th-TH" dirty="0" smtClean="0">
                <a:solidFill>
                  <a:schemeClr val="tx1"/>
                </a:solidFill>
              </a:rPr>
              <a:t> เมื่อสิ้นรัชกาลได้ออกบวชเป็นเวลาร่วม 20 ปี ก่อนจะกลับเข้ารับราชการอีกครั้งในปลายรัชสมัย</a:t>
            </a:r>
            <a:r>
              <a:rPr lang="th-TH" dirty="0" smtClean="0">
                <a:solidFill>
                  <a:schemeClr val="tx1"/>
                </a:solidFill>
                <a:hlinkClick r:id="rId9" tooltip="พระบาทสมเด็จพระนั่งเกล้าเจ้าอยู่หัว"/>
              </a:rPr>
              <a:t>พระบาทสมเด็จพระนั่งเกล้าเจ้าอยู่หัว</a:t>
            </a:r>
            <a:r>
              <a:rPr lang="th-TH" dirty="0" smtClean="0">
                <a:solidFill>
                  <a:schemeClr val="tx1"/>
                </a:solidFill>
              </a:rPr>
              <a:t> โดยเป็นอาลักษณ์ใน</a:t>
            </a:r>
            <a:r>
              <a:rPr lang="th-TH" dirty="0" smtClean="0">
                <a:solidFill>
                  <a:schemeClr val="tx1"/>
                </a:solidFill>
                <a:hlinkClick r:id="rId10" tooltip="สมเด็จเจ้าฟ้าจุฑามณี กรมขุนอิศเรศรังสรรค์"/>
              </a:rPr>
              <a:t>สมเด็จเจ้าฟ้าจุฑามณี กรมขุนอิศ</a:t>
            </a:r>
            <a:r>
              <a:rPr lang="th-TH" dirty="0" err="1" smtClean="0">
                <a:solidFill>
                  <a:schemeClr val="tx1"/>
                </a:solidFill>
                <a:hlinkClick r:id="rId10" tooltip="สมเด็จเจ้าฟ้าจุฑามณี กรมขุนอิศเรศรังสรรค์"/>
              </a:rPr>
              <a:t>เรศ</a:t>
            </a:r>
            <a:r>
              <a:rPr lang="th-TH" dirty="0" smtClean="0">
                <a:solidFill>
                  <a:schemeClr val="tx1"/>
                </a:solidFill>
                <a:hlinkClick r:id="rId10" tooltip="สมเด็จเจ้าฟ้าจุฑามณี กรมขุนอิศเรศรังสรรค์"/>
              </a:rPr>
              <a:t>รังสรรค์</a:t>
            </a:r>
            <a:r>
              <a:rPr lang="th-TH" dirty="0" smtClean="0">
                <a:solidFill>
                  <a:schemeClr val="tx1"/>
                </a:solidFill>
              </a:rPr>
              <a:t> ในสมัยรัชกาลที่ 4 ได้เลื่อนตำแหน่งเป็น พระสุนทรโวหาร เจ้ากรมอาลักษณ์ฝ่ายพระราชวังบวร ซึ่งเป็นตำแหน่งราชการสุดท้ายก่อนสิ้นชีวิต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สุนทรภู่เป็นกวีที่มีความชำนาญทางด้านกลอน ได้สร้างขนบการประพันธ์กลอนนิทานและกลอน</a:t>
            </a:r>
            <a:r>
              <a:rPr lang="th-TH" dirty="0" smtClean="0">
                <a:solidFill>
                  <a:schemeClr val="tx1"/>
                </a:solidFill>
                <a:hlinkClick r:id="rId11" tooltip="นิราศ"/>
              </a:rPr>
              <a:t>นิราศ</a:t>
            </a:r>
            <a:r>
              <a:rPr lang="th-TH" dirty="0" smtClean="0">
                <a:solidFill>
                  <a:schemeClr val="tx1"/>
                </a:solidFill>
              </a:rPr>
              <a:t>ขึ้นใหม่จนกลายเป็นที่นิยมอย่างกว้างขวางสืบเนื่องมาจนกระทั่งถึงปัจจุบัน ผลงานที่มีชื่อเสียงของสุนทรภู่มีมากมายหลายเรื่อง เช่น </a:t>
            </a:r>
            <a:r>
              <a:rPr lang="th-TH" i="1" dirty="0" smtClean="0">
                <a:solidFill>
                  <a:schemeClr val="tx1"/>
                </a:solidFill>
                <a:hlinkClick r:id="rId12" tooltip="นิราศภูเขาทอง"/>
              </a:rPr>
              <a:t>นิราศภูเขาทอง</a:t>
            </a:r>
            <a:r>
              <a:rPr lang="th-TH" dirty="0" smtClean="0">
                <a:solidFill>
                  <a:schemeClr val="tx1"/>
                </a:solidFill>
              </a:rPr>
              <a:t> </a:t>
            </a:r>
            <a:r>
              <a:rPr lang="th-TH" i="1" dirty="0" smtClean="0">
                <a:solidFill>
                  <a:schemeClr val="tx1"/>
                </a:solidFill>
                <a:hlinkClick r:id="rId13" tooltip="นิราศสุพรรณ"/>
              </a:rPr>
              <a:t>นิราศสุพรรณ</a:t>
            </a:r>
            <a:r>
              <a:rPr lang="th-TH" dirty="0" smtClean="0">
                <a:solidFill>
                  <a:schemeClr val="tx1"/>
                </a:solidFill>
              </a:rPr>
              <a:t> </a:t>
            </a:r>
            <a:r>
              <a:rPr lang="th-TH" i="1" dirty="0" smtClean="0">
                <a:solidFill>
                  <a:schemeClr val="tx1"/>
                </a:solidFill>
                <a:hlinkClick r:id="rId14" tooltip="เพลงยาวถวายโอวาท"/>
              </a:rPr>
              <a:t>เพลงยาวถวายโอวาท</a:t>
            </a:r>
            <a:r>
              <a:rPr lang="th-TH" dirty="0" smtClean="0">
                <a:solidFill>
                  <a:schemeClr val="tx1"/>
                </a:solidFill>
              </a:rPr>
              <a:t> </a:t>
            </a:r>
            <a:r>
              <a:rPr lang="th-TH" i="1" dirty="0" smtClean="0">
                <a:solidFill>
                  <a:schemeClr val="tx1"/>
                </a:solidFill>
                <a:hlinkClick r:id="rId15" tooltip="กาพย์พระไชยสุริยา"/>
              </a:rPr>
              <a:t>กาพย์พระไชยสุริยา</a:t>
            </a:r>
            <a:r>
              <a:rPr lang="th-TH" dirty="0" smtClean="0">
                <a:solidFill>
                  <a:schemeClr val="tx1"/>
                </a:solidFill>
              </a:rPr>
              <a:t> และ </a:t>
            </a:r>
            <a:r>
              <a:rPr lang="th-TH" i="1" dirty="0" smtClean="0">
                <a:solidFill>
                  <a:schemeClr val="tx1"/>
                </a:solidFill>
                <a:hlinkClick r:id="rId16" tooltip="พระอภัยมณี"/>
              </a:rPr>
              <a:t>พระอภัยมณี</a:t>
            </a:r>
            <a:r>
              <a:rPr lang="th-TH" dirty="0" smtClean="0">
                <a:solidFill>
                  <a:schemeClr val="tx1"/>
                </a:solidFill>
              </a:rPr>
              <a:t> เป็นต้น โดยเฉพาะเรื่อง </a:t>
            </a:r>
            <a:r>
              <a:rPr lang="th-TH" i="1" dirty="0" smtClean="0">
                <a:solidFill>
                  <a:schemeClr val="tx1"/>
                </a:solidFill>
              </a:rPr>
              <a:t>พระอภัยมณี</a:t>
            </a:r>
            <a:r>
              <a:rPr lang="th-TH" dirty="0" smtClean="0">
                <a:solidFill>
                  <a:schemeClr val="tx1"/>
                </a:solidFill>
              </a:rPr>
              <a:t> ได้รับยกย่องจาก</a:t>
            </a:r>
            <a:r>
              <a:rPr lang="th-TH" dirty="0" smtClean="0">
                <a:solidFill>
                  <a:schemeClr val="tx1"/>
                </a:solidFill>
                <a:hlinkClick r:id="rId17" tooltip="วรรณคดีสโมสร"/>
              </a:rPr>
              <a:t>วรรณคดีสโมสร</a:t>
            </a:r>
            <a:r>
              <a:rPr lang="th-TH" dirty="0" smtClean="0">
                <a:solidFill>
                  <a:schemeClr val="tx1"/>
                </a:solidFill>
              </a:rPr>
              <a:t>ว่าเป็นยอดของวรรณคดีประเภทกลอนนิทาน และเป็นผลงานที่แสดงถึงทักษะ ความรู้ และทัศนะของสุนทรภู่อย่างมากที่สุด งานประพันธ์หลายชิ้นของสุนทรภู่ได้รับเลือกให้เป็นส่วนหนึ่งในหลักสูตรการเรียนการสอนนับแต่อดีตมาจนถึงปัจจุบัน เช่น </a:t>
            </a:r>
            <a:r>
              <a:rPr lang="th-TH" i="1" dirty="0" smtClean="0">
                <a:solidFill>
                  <a:schemeClr val="tx1"/>
                </a:solidFill>
                <a:hlinkClick r:id="rId15" tooltip="กาพย์พระไชยสุริยา"/>
              </a:rPr>
              <a:t>กาพย์พระไชยสุริยา</a:t>
            </a:r>
            <a:r>
              <a:rPr lang="th-TH" dirty="0" smtClean="0">
                <a:solidFill>
                  <a:schemeClr val="tx1"/>
                </a:solidFill>
              </a:rPr>
              <a:t> </a:t>
            </a:r>
            <a:r>
              <a:rPr lang="th-TH" i="1" dirty="0" smtClean="0">
                <a:solidFill>
                  <a:schemeClr val="tx1"/>
                </a:solidFill>
                <a:hlinkClick r:id="rId18" tooltip="นิราศพระบาท"/>
              </a:rPr>
              <a:t>นิราศพระบาท</a:t>
            </a:r>
            <a:r>
              <a:rPr lang="th-TH" dirty="0" smtClean="0">
                <a:solidFill>
                  <a:schemeClr val="tx1"/>
                </a:solidFill>
              </a:rPr>
              <a:t> และอีกหลายๆเรื่อง</a:t>
            </a:r>
          </a:p>
          <a:p>
            <a:r>
              <a:rPr lang="th-TH" dirty="0" smtClean="0">
                <a:solidFill>
                  <a:schemeClr val="tx1"/>
                </a:solidFill>
              </a:rPr>
              <a:t>ปี </a:t>
            </a:r>
            <a:r>
              <a:rPr lang="th-TH" dirty="0" smtClean="0">
                <a:solidFill>
                  <a:schemeClr val="tx1"/>
                </a:solidFill>
                <a:hlinkClick r:id="rId19" tooltip="พ.ศ. 2529"/>
              </a:rPr>
              <a:t>พ.ศ. 2529</a:t>
            </a:r>
            <a:r>
              <a:rPr lang="th-TH" dirty="0" smtClean="0">
                <a:solidFill>
                  <a:schemeClr val="tx1"/>
                </a:solidFill>
              </a:rPr>
              <a:t> ในโอกาสครบรอบ 200 ปีชา</a:t>
            </a:r>
            <a:r>
              <a:rPr lang="th-TH" dirty="0" err="1" smtClean="0">
                <a:solidFill>
                  <a:schemeClr val="tx1"/>
                </a:solidFill>
              </a:rPr>
              <a:t>ตกาล</a:t>
            </a:r>
            <a:r>
              <a:rPr lang="th-TH" dirty="0" smtClean="0">
                <a:solidFill>
                  <a:schemeClr val="tx1"/>
                </a:solidFill>
              </a:rPr>
              <a:t> สุนทรภู่ได้รับยกย่องจากองค์การ</a:t>
            </a:r>
            <a:r>
              <a:rPr lang="th-TH" dirty="0" smtClean="0">
                <a:solidFill>
                  <a:schemeClr val="tx1"/>
                </a:solidFill>
                <a:hlinkClick r:id="rId20" tooltip="ยูเนสโก"/>
              </a:rPr>
              <a:t>ยูเนสโก</a:t>
            </a:r>
            <a:r>
              <a:rPr lang="th-TH" dirty="0" smtClean="0">
                <a:solidFill>
                  <a:schemeClr val="tx1"/>
                </a:solidFill>
              </a:rPr>
              <a:t>ให้เป็นบุคคลสำคัญของโลกด้านงานวรรณกรรม ผลงานของสุนทรภู่ยังเป็นที่นิยมในสังคมไทยอย่างต่อเนื่องตลอดมาไม่ขาดสาย และมีการนำไปดัดแปลงเป็นสื่อต่างๆ เช่น หนังสือการ์ตูน ภาพยนตร์ เพลง รวมถึงละคร มีการก่อสร้าง</a:t>
            </a:r>
            <a:r>
              <a:rPr lang="th-TH" dirty="0" smtClean="0">
                <a:solidFill>
                  <a:schemeClr val="tx1"/>
                </a:solidFill>
                <a:hlinkClick r:id="rId21" tooltip="อนุสาวรีย์สุนทรภู่"/>
              </a:rPr>
              <a:t>อนุสาวรีย์สุนทรภู่</a:t>
            </a:r>
            <a:r>
              <a:rPr lang="th-TH" dirty="0" smtClean="0">
                <a:solidFill>
                  <a:schemeClr val="tx1"/>
                </a:solidFill>
              </a:rPr>
              <a:t>ไว้ที่ตำบลกร่ำ </a:t>
            </a:r>
            <a:r>
              <a:rPr lang="th-TH" dirty="0" smtClean="0">
                <a:solidFill>
                  <a:schemeClr val="tx1"/>
                </a:solidFill>
                <a:hlinkClick r:id="rId22" tooltip="อำเภอแกลง"/>
              </a:rPr>
              <a:t>อำเภอแกลง</a:t>
            </a:r>
            <a:r>
              <a:rPr lang="th-TH" dirty="0" smtClean="0">
                <a:solidFill>
                  <a:schemeClr val="tx1"/>
                </a:solidFill>
              </a:rPr>
              <a:t> </a:t>
            </a:r>
            <a:r>
              <a:rPr lang="th-TH" dirty="0" smtClean="0">
                <a:solidFill>
                  <a:schemeClr val="tx1"/>
                </a:solidFill>
                <a:hlinkClick r:id="rId23" tooltip="จังหวัดระยอง"/>
              </a:rPr>
              <a:t>จังหวัดระยอง</a:t>
            </a:r>
            <a:r>
              <a:rPr lang="th-TH" dirty="0" smtClean="0">
                <a:solidFill>
                  <a:schemeClr val="tx1"/>
                </a:solidFill>
              </a:rPr>
              <a:t> บ้านเกิดของบิดาของสุนทรภู่ และเป็นที่กำเนิดผลงานนิราศเรื่องแรกของท่านคือ </a:t>
            </a:r>
            <a:r>
              <a:rPr lang="th-TH" i="1" dirty="0" smtClean="0">
                <a:solidFill>
                  <a:schemeClr val="tx1"/>
                </a:solidFill>
                <a:hlinkClick r:id="rId24" tooltip="นิราศเมืองแกลง"/>
              </a:rPr>
              <a:t>นิราศเมืองแกลง</a:t>
            </a:r>
            <a:r>
              <a:rPr lang="th-TH" dirty="0" smtClean="0">
                <a:solidFill>
                  <a:schemeClr val="tx1"/>
                </a:solidFill>
              </a:rPr>
              <a:t> นอกจากนี้ยังมีอนุสาวรีย์แห่งอื่นๆ อีก เช่น ที่วัดศรีสุดาราม ที่จังหวัดเพชรบุรี และจังหวัดนครปฐม วันเกิดของสุนทรภู่คือวันที่ 26 มิถุนายนของทุกปี ถือเป็น </a:t>
            </a:r>
            <a:r>
              <a:rPr lang="th-TH" b="1" dirty="0" smtClean="0">
                <a:solidFill>
                  <a:schemeClr val="tx1"/>
                </a:solidFill>
              </a:rPr>
              <a:t>วันสุนทรภู่</a:t>
            </a:r>
            <a:r>
              <a:rPr lang="th-TH" dirty="0" smtClean="0">
                <a:solidFill>
                  <a:schemeClr val="tx1"/>
                </a:solidFill>
              </a:rPr>
              <a:t> ซึ่งเป็นวันสำคัญด้านวรรณกรรมของไทย มีการจัดกิจกรรมเชิดชูเกียรติคุณและส่งเสริมศิลปะการประพันธ์บทกวีจากองค์กรต่างๆ โดยทั่วไป</a:t>
            </a:r>
            <a:endParaRPr lang="th-TH" dirty="0">
              <a:solidFill>
                <a:schemeClr val="tx1"/>
              </a:solidFill>
            </a:endParaRPr>
          </a:p>
        </p:txBody>
      </p:sp>
      <p:pic>
        <p:nvPicPr>
          <p:cNvPr id="15362" name="Picture 2" descr="http://www.suansanook.com/poem/wp-content/uploads/2009/06/suntornphu1.jpg"/>
          <p:cNvPicPr>
            <a:picLocks noChangeAspect="1" noChangeArrowheads="1"/>
          </p:cNvPicPr>
          <p:nvPr/>
        </p:nvPicPr>
        <p:blipFill>
          <a:blip r:embed="rId25"/>
          <a:srcRect/>
          <a:stretch>
            <a:fillRect/>
          </a:stretch>
        </p:blipFill>
        <p:spPr bwMode="auto">
          <a:xfrm>
            <a:off x="5429256" y="142852"/>
            <a:ext cx="2214578" cy="2890828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2844" y="857232"/>
            <a:ext cx="8229600" cy="1143000"/>
          </a:xfrm>
        </p:spPr>
        <p:txBody>
          <a:bodyPr/>
          <a:lstStyle/>
          <a:p>
            <a:r>
              <a:rPr lang="th-TH" dirty="0" smtClean="0"/>
              <a:t>ประวัติของสุนทรภู่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357158" y="2332037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th-TH" b="1" dirty="0" smtClean="0"/>
              <a:t>ต้นตระกูล</a:t>
            </a:r>
          </a:p>
          <a:p>
            <a:r>
              <a:rPr lang="th-TH" dirty="0" smtClean="0"/>
              <a:t>บันทึกส่วนใหญ่มักระบุถึงต้นตระกูลของสุนทรภู่เพียงว่า บิดาเป็นชาวบ้านกร่ำ </a:t>
            </a:r>
            <a:r>
              <a:rPr lang="th-TH" dirty="0" smtClean="0">
                <a:hlinkClick r:id="rId3" tooltip="อำเภอแกลง"/>
              </a:rPr>
              <a:t>อำเภอแกลง</a:t>
            </a:r>
            <a:r>
              <a:rPr lang="th-TH" dirty="0" smtClean="0"/>
              <a:t> </a:t>
            </a:r>
            <a:r>
              <a:rPr lang="th-TH" dirty="0" smtClean="0">
                <a:hlinkClick r:id="rId4" tooltip="จังหวัดระยอง"/>
              </a:rPr>
              <a:t>จังหวัดระยอง</a:t>
            </a:r>
            <a:r>
              <a:rPr lang="th-TH" dirty="0" smtClean="0"/>
              <a:t> มารดาเป็นชาวเมืองอื่น ทั้งนี้เนื่องจากเชื่อถือตามพระนิพนธ์ของ</a:t>
            </a:r>
            <a:r>
              <a:rPr lang="th-TH" dirty="0" smtClean="0">
                <a:hlinkClick r:id="rId5" tooltip="สมเด็จฯ กรมพระยาดำรงราชานุภาพ"/>
              </a:rPr>
              <a:t>สมเด็จฯ กรมพระยาดำรงราชานุภาพ</a:t>
            </a:r>
            <a:r>
              <a:rPr lang="th-TH" dirty="0" smtClean="0"/>
              <a:t> เรื่อง </a:t>
            </a:r>
            <a:r>
              <a:rPr lang="th-TH" i="1" dirty="0" smtClean="0"/>
              <a:t>ชีวิตและงานของสุนทรภู่</a:t>
            </a:r>
            <a:r>
              <a:rPr lang="th-TH" dirty="0" smtClean="0"/>
              <a:t> ต่อมาในภายหลัง เมื่อมีการค้นพบข้อมูลต่างๆ มากยิ่งขึ้น ก็มีแนวคิดเกี่ยวกับต้นตระกูลของสุนทรภู่แตกต่างกันออกไป นักวิชาการส่วนใหญ่เห็นพ้องกันว่า ฝ่ายบิดาเป็นชาวบ้านกร่ำ เมืองแกลง จริง เนื่องจากมีปรากฏเนื้อความอยู่ใน </a:t>
            </a:r>
            <a:r>
              <a:rPr lang="th-TH" i="1" dirty="0" smtClean="0">
                <a:hlinkClick r:id="rId6" tooltip="นิราศเมืองแกลง"/>
              </a:rPr>
              <a:t>นิราศเมืองแกลง</a:t>
            </a:r>
            <a:r>
              <a:rPr lang="th-TH" dirty="0" smtClean="0"/>
              <a:t> ถึงวงศ์วานว่านเครือของสุนทรภู่ แต่ความเห็นเกี่ยวกับตระกูลฝ่ายมารดานี้แตกออกเป็นหลายส่วน ส่วนหนึ่งว่าไม่ทราบที่มาแน่ชัด ส่วนหนึ่งว่าเป็นชาว</a:t>
            </a:r>
            <a:r>
              <a:rPr lang="th-TH" dirty="0" smtClean="0">
                <a:hlinkClick r:id="rId7" tooltip="ฉะเชิงเทรา"/>
              </a:rPr>
              <a:t>ฉะเชิงเทรา</a:t>
            </a:r>
            <a:r>
              <a:rPr lang="th-TH" dirty="0" smtClean="0"/>
              <a:t> และส่วนหนึ่งว่าเป็นชาว</a:t>
            </a:r>
            <a:r>
              <a:rPr lang="th-TH" dirty="0" smtClean="0">
                <a:hlinkClick r:id="rId8" tooltip="เพชรบุรี"/>
              </a:rPr>
              <a:t>เมืองเพชร</a:t>
            </a:r>
            <a:r>
              <a:rPr lang="th-TH" dirty="0" smtClean="0"/>
              <a:t> </a:t>
            </a:r>
            <a:r>
              <a:rPr lang="th-TH" dirty="0" smtClean="0">
                <a:hlinkClick r:id="rId9" tooltip="ก.ศ.ร. กุหลาบ"/>
              </a:rPr>
              <a:t>ก.ศ.ร. กุหลาบ</a:t>
            </a:r>
            <a:r>
              <a:rPr lang="th-TH" dirty="0" smtClean="0"/>
              <a:t> เคยเขียนไว้ในหนังสือ </a:t>
            </a:r>
            <a:r>
              <a:rPr lang="th-TH" i="1" dirty="0">
                <a:hlinkClick r:id="rId10" tooltip="สยามประเภท (หน้านี้ไม่มี)"/>
              </a:rPr>
              <a:t>สยามประเภท</a:t>
            </a:r>
            <a:r>
              <a:rPr lang="th-TH" dirty="0" smtClean="0"/>
              <a:t> ว่า บิดาของสุนทรภู่เป็นข้าราชการแผ่นดิน</a:t>
            </a:r>
            <a:r>
              <a:rPr lang="th-TH" dirty="0" smtClean="0">
                <a:hlinkClick r:id="rId11" tooltip="สมเด็จพระเจ้าอยู่หัวบรมโกศ"/>
              </a:rPr>
              <a:t>สมเด็จพระเจ้าอยู่หัวบรมโกศ</a:t>
            </a:r>
            <a:r>
              <a:rPr lang="th-TH" dirty="0" smtClean="0"/>
              <a:t> ชื่อขุนศรีสังหาร (พลับ) </a:t>
            </a:r>
            <a:r>
              <a:rPr lang="th-TH" baseline="30000" dirty="0" smtClean="0">
                <a:hlinkClick r:id=""/>
              </a:rPr>
              <a:t>[2]</a:t>
            </a:r>
            <a:r>
              <a:rPr lang="th-TH" dirty="0" smtClean="0"/>
              <a:t> ข้อมูลนี้สอดคล้องกับบทกวีไม่ทราบชื่อผู้แต่งซึ่ง </a:t>
            </a:r>
            <a:r>
              <a:rPr lang="th-TH" dirty="0">
                <a:hlinkClick r:id="rId12" tooltip="ปราโมทย์ ทัศนาสุวรรณ (หน้านี้ไม่มี)"/>
              </a:rPr>
              <a:t>ปราโมทย์ ทัศนาสุวรรณ</a:t>
            </a:r>
            <a:r>
              <a:rPr lang="th-TH" dirty="0" smtClean="0"/>
              <a:t> พบที่อนุสาวรีย์สุนทรภู่ จ.ระยอง ว่าบิดาของสุนทรภู่เป็นชาวบ้านกร่ำ ชื่อพ่อพลับ ส่วนมารดาเป็นชาวเมืองฉะเชิงเทรา ชื่อแม่ช้อย</a:t>
            </a:r>
            <a:r>
              <a:rPr lang="th-TH" baseline="30000" dirty="0" smtClean="0">
                <a:hlinkClick r:id=""/>
              </a:rPr>
              <a:t>[3]</a:t>
            </a:r>
            <a:r>
              <a:rPr lang="th-TH" dirty="0" smtClean="0"/>
              <a:t> ทว่าแนวคิดที่ได้รับการยอมรับกันค่อนข้างกว้างขวางคือ ตระกูลฝ่ายมารดาของสุนทรภู่เป็นชาวเมืองเพชร สืบเนื่องจากเนื้อความใน </a:t>
            </a:r>
            <a:r>
              <a:rPr lang="th-TH" i="1" dirty="0" smtClean="0">
                <a:hlinkClick r:id="rId13" tooltip="นิราศเมืองเพชร"/>
              </a:rPr>
              <a:t>นิราศเมืองเพชร</a:t>
            </a:r>
            <a:r>
              <a:rPr lang="th-TH" dirty="0" smtClean="0"/>
              <a:t> ฉบับค้นพบเพิ่มเติมโดย อ.</a:t>
            </a:r>
            <a:r>
              <a:rPr lang="th-TH" dirty="0" smtClean="0">
                <a:hlinkClick r:id="rId14" tooltip="ล้อม เพ็งแก้ว"/>
              </a:rPr>
              <a:t>ล้อม เพ็งแก้ว</a:t>
            </a:r>
            <a:r>
              <a:rPr lang="th-TH" dirty="0" smtClean="0"/>
              <a:t> เมื่อ พ.ศ. 2529</a:t>
            </a:r>
            <a:r>
              <a:rPr lang="th-TH" baseline="30000" dirty="0" smtClean="0">
                <a:hlinkClick r:id=""/>
              </a:rPr>
              <a:t>[4]</a:t>
            </a:r>
            <a:endParaRPr lang="th-TH" dirty="0" smtClean="0"/>
          </a:p>
          <a:p>
            <a:endParaRPr lang="th-TH" dirty="0"/>
          </a:p>
        </p:txBody>
      </p:sp>
      <p:pic>
        <p:nvPicPr>
          <p:cNvPr id="2050" name="Picture 2" descr="http://61.19.236.136/tourist2009/images/%E0%B8%AD%E0%B8%99%E0%B8%B8%E0%B8%AA%E0%B8%B2%E0%B8%A7%E0%B8%A3%E0%B8%B5%E0%B8%A2%E0%B9%8C%E0%B8%AA%E0%B8%B8%E0%B8%99%E0%B8%97%E0%B8%A3%E0%B8%A0%E0%B8%B9%E0%B9%881.jp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5857884" y="58054"/>
            <a:ext cx="2857520" cy="2323187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rgbClr val="FF0000"/>
                </a:solidFill>
              </a:rPr>
              <a:t>วัยเยาว์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114948"/>
          </a:xfrm>
        </p:spPr>
        <p:txBody>
          <a:bodyPr>
            <a:noAutofit/>
          </a:bodyPr>
          <a:lstStyle/>
          <a:p>
            <a:r>
              <a:rPr lang="th-TH" sz="1500" b="1" dirty="0" smtClean="0"/>
              <a:t>วัยเยาว์</a:t>
            </a:r>
          </a:p>
          <a:p>
            <a:r>
              <a:rPr lang="th-TH" sz="1500" dirty="0" smtClean="0"/>
              <a:t>สุนทรภู่ มีชื่อเดิมว่า </a:t>
            </a:r>
            <a:r>
              <a:rPr lang="th-TH" sz="1500" b="1" dirty="0" smtClean="0"/>
              <a:t>ภู่</a:t>
            </a:r>
            <a:r>
              <a:rPr lang="th-TH" sz="1500" dirty="0" smtClean="0"/>
              <a:t> เกิดในสมัยรัชกาลที่ 1 แห่งกรุงรัตนโกสินทร์ เมื่อวันจันทร์ เดือน 8 ขึ้น 1 ค่ำ </a:t>
            </a:r>
            <a:r>
              <a:rPr lang="th-TH" sz="1500" dirty="0" smtClean="0">
                <a:hlinkClick r:id="rId3" tooltip="ปีมะเมีย"/>
              </a:rPr>
              <a:t>ปีมะเมีย</a:t>
            </a:r>
            <a:r>
              <a:rPr lang="th-TH" sz="1500" dirty="0" smtClean="0"/>
              <a:t> </a:t>
            </a:r>
            <a:r>
              <a:rPr lang="th-TH" sz="1500" dirty="0" smtClean="0">
                <a:hlinkClick r:id="rId4" tooltip="จุลศักราช"/>
              </a:rPr>
              <a:t>จุลศักราช</a:t>
            </a:r>
            <a:r>
              <a:rPr lang="th-TH" sz="1500" dirty="0" smtClean="0"/>
              <a:t> 1148 เวลาเช้า 2 โมง (ตรงกับวันที่ </a:t>
            </a:r>
            <a:r>
              <a:rPr lang="th-TH" sz="1500" dirty="0" smtClean="0">
                <a:hlinkClick r:id="rId5" tooltip="26 มิถุนายน"/>
              </a:rPr>
              <a:t>26 มิถุนายน</a:t>
            </a:r>
            <a:r>
              <a:rPr lang="th-TH" sz="1500" dirty="0" smtClean="0"/>
              <a:t> </a:t>
            </a:r>
            <a:r>
              <a:rPr lang="th-TH" sz="1500" dirty="0" smtClean="0">
                <a:hlinkClick r:id="rId6" tooltip="พ.ศ. 2329"/>
              </a:rPr>
              <a:t>พ.ศ. 2329</a:t>
            </a:r>
            <a:r>
              <a:rPr lang="th-TH" sz="1500" dirty="0" smtClean="0"/>
              <a:t>) ณ บริเวณด้านเหนือของ</a:t>
            </a:r>
            <a:r>
              <a:rPr lang="th-TH" sz="1500" dirty="0" smtClean="0">
                <a:hlinkClick r:id="rId7" tooltip="พระราชวังบวรสถานพิมุข"/>
              </a:rPr>
              <a:t>พระราชวังหลัง</a:t>
            </a:r>
            <a:r>
              <a:rPr lang="th-TH" sz="1500" dirty="0" smtClean="0"/>
              <a:t> ซึ่งเป็นบริเวณ</a:t>
            </a:r>
            <a:r>
              <a:rPr lang="th-TH" sz="1500" dirty="0" smtClean="0">
                <a:hlinkClick r:id="rId8" tooltip="สถานีรถไฟบางกอกน้อย"/>
              </a:rPr>
              <a:t>สถานีรถไฟบางกอกน้อย</a:t>
            </a:r>
            <a:r>
              <a:rPr lang="th-TH" sz="1500" dirty="0" smtClean="0"/>
              <a:t>ปัจจุบันนี้ เชื่อว่าหลังจากสุนทรภู่เกิดได้ไม่นาน บิดามารดาก็หย่าร้างกัน บิดาออกไปบวชอยู่ที่วัดป่ากร่ำอันเป็นภูมิลำเนาเดิม ส่วนมารดาได้เข้าไปอยู่ในพระราชวังหลัง ถวายตัวเป็นนางนมของพระองค์เจ้าหญิงจงกล พระธิดาในเจ้าฟ้ากรมหลวงอนุรักษ์เทเวศร์ ดังนั้นสุนทรภู่จึงได้อยู่ในพระราชวังหลังกับมารดา และได้ถวายตัวเป็นข้าในกรมพระราชวังหลัง สุนทรภู่ยังมีน้องสาวต่างบิดาอีกสองคน ชื่อฉิมและนิ่ม</a:t>
            </a:r>
          </a:p>
          <a:p>
            <a:r>
              <a:rPr lang="th-TH" sz="1500" dirty="0" smtClean="0"/>
              <a:t>เชื่อกันว่า ในวัยเด็กสุนทรภู่ได้ร่ำเรียนหนังสือกับพระในสำนักวัดชีปะขาว (ซึ่งต่อมาได้รับพระราชทานนามในรัชกาลที่ 4 ว่า </a:t>
            </a:r>
            <a:r>
              <a:rPr lang="th-TH" sz="1500" dirty="0">
                <a:hlinkClick r:id="rId9" tooltip="วัดศรีสุดาราม (หน้านี้ไม่มี)"/>
              </a:rPr>
              <a:t>วัดศรีสุดาราม</a:t>
            </a:r>
            <a:r>
              <a:rPr lang="th-TH" sz="1500" dirty="0" smtClean="0"/>
              <a:t> อยู่ริม</a:t>
            </a:r>
            <a:r>
              <a:rPr lang="th-TH" sz="1500" dirty="0" smtClean="0">
                <a:hlinkClick r:id="rId10" tooltip="คลองบางกอกน้อย"/>
              </a:rPr>
              <a:t>คลองบางกอกน้อย</a:t>
            </a:r>
            <a:r>
              <a:rPr lang="th-TH" sz="1500" dirty="0" smtClean="0"/>
              <a:t>) ตามเนื้อความส่วนหนึ่งที่ปรากฏใน </a:t>
            </a:r>
            <a:r>
              <a:rPr lang="th-TH" sz="1500" i="1" dirty="0" smtClean="0">
                <a:hlinkClick r:id="rId11" tooltip="นิราศสุพรรณ"/>
              </a:rPr>
              <a:t>นิราศสุพรรณ</a:t>
            </a:r>
            <a:r>
              <a:rPr lang="th-TH" sz="1500" baseline="30000" dirty="0" smtClean="0">
                <a:hlinkClick r:id=""/>
              </a:rPr>
              <a:t>[5]</a:t>
            </a:r>
            <a:r>
              <a:rPr lang="th-TH" sz="1500" dirty="0" smtClean="0"/>
              <a:t> ต่อมาได้เข้ารับราชการเป็นเสมียนนายระวางกรมพระคลังสวน ในกรมพระคลังสวน</a:t>
            </a:r>
            <a:r>
              <a:rPr lang="th-TH" sz="1500" baseline="30000" dirty="0" smtClean="0">
                <a:hlinkClick r:id=""/>
              </a:rPr>
              <a:t>[6]</a:t>
            </a:r>
            <a:r>
              <a:rPr lang="th-TH" sz="1500" dirty="0" smtClean="0"/>
              <a:t> แต่ไม่ชอบทำงานอื่นนอกจากแต่งบทกลอน ซึ่งสามารถแต่งได้ดีตั้งแต่ยังรุ่นหนุ่ม จากสำนวนกลอนของสุนทรภู่ เชื่อว่าผลงานที่มีการประพันธ์ขึ้นก่อนสุนทรภู่อายุได้ 20 ปี (คือก่อน</a:t>
            </a:r>
            <a:r>
              <a:rPr lang="th-TH" sz="1500" i="1" dirty="0" smtClean="0"/>
              <a:t>นิราศเมืองแกลง</a:t>
            </a:r>
            <a:r>
              <a:rPr lang="th-TH" sz="1500" dirty="0" smtClean="0"/>
              <a:t>) เห็นจะได้แก่กลอนนิทานเรื่อง </a:t>
            </a:r>
            <a:r>
              <a:rPr lang="th-TH" sz="1500" i="1" dirty="0" smtClean="0">
                <a:hlinkClick r:id="rId12" tooltip="โคบุตร"/>
              </a:rPr>
              <a:t>โคบุตร</a:t>
            </a:r>
            <a:r>
              <a:rPr lang="th-TH" sz="1500" baseline="30000" dirty="0" smtClean="0">
                <a:hlinkClick r:id=""/>
              </a:rPr>
              <a:t>[7]</a:t>
            </a:r>
            <a:endParaRPr lang="th-TH" sz="1500" dirty="0" smtClean="0"/>
          </a:p>
          <a:p>
            <a:r>
              <a:rPr lang="th-TH" sz="1500" dirty="0" smtClean="0"/>
              <a:t>สุนทรภู่ลอบรักกับนางข้าหลวงในวังหลังคนหนึ่ง ชื่อแม่จัน ชะรอยว่าหล่อนจะเป็นบุตรหลานผู้มีตระกูล จึงถูก</a:t>
            </a:r>
            <a:r>
              <a:rPr lang="th-TH" sz="1500" dirty="0" smtClean="0">
                <a:hlinkClick r:id="rId13" tooltip="สมเด็จเจ้าฟ้ากรมพระอนุรักษ์เทเวศร์ กรมพระราชวังบวรสถานภิมุข"/>
              </a:rPr>
              <a:t>กรมพระราชวังหลัง</a:t>
            </a:r>
            <a:r>
              <a:rPr lang="th-TH" sz="1500" dirty="0" smtClean="0"/>
              <a:t>กริ้วจนถึงให้โบยและจำคุกคนทั้งสอง แต่เมื่อกรมพระราชวังหลังเสด็จทิวงคตในปี </a:t>
            </a:r>
            <a:r>
              <a:rPr lang="th-TH" sz="1500" dirty="0" smtClean="0">
                <a:hlinkClick r:id="rId14" tooltip="พ.ศ. 2349"/>
              </a:rPr>
              <a:t>พ.ศ. 2349</a:t>
            </a:r>
            <a:r>
              <a:rPr lang="th-TH" sz="1500" dirty="0" smtClean="0"/>
              <a:t> จึงมีการอภัยโทษแก่ผู้ถูกลงโทษทั้งหมดถวายเป็นพระราชกุศล หลังจากสุนทรภู่ออกจากคุกก็เดินทางไปหาบิดาที่เมืองแกลง จังหวัดระยอง การเดินทางครั้งนี้สุนทรภู่ได้แต่ง </a:t>
            </a:r>
            <a:r>
              <a:rPr lang="th-TH" sz="1500" i="1" dirty="0" smtClean="0">
                <a:hlinkClick r:id="rId15" tooltip="นิราศเมืองแกลง"/>
              </a:rPr>
              <a:t>นิราศเมืองแกลง</a:t>
            </a:r>
            <a:r>
              <a:rPr lang="th-TH" sz="1500" dirty="0" smtClean="0"/>
              <a:t> พรรณนาสภาพการเดินทางต่างๆ เอาไว้โดยละเอียด และลงท้ายเรื่องว่า แต่งมาให้แก่แม่จัน "เป็นขันหมากมิ่งมิตรพิสมัย"</a:t>
            </a:r>
            <a:r>
              <a:rPr lang="th-TH" sz="1500" baseline="30000" dirty="0" smtClean="0">
                <a:hlinkClick r:id=""/>
              </a:rPr>
              <a:t>[8]</a:t>
            </a:r>
            <a:r>
              <a:rPr lang="th-TH" sz="1500" dirty="0" smtClean="0"/>
              <a:t> ในนิราศได้บันทึกสมณศักดิ์ของบิดาของสุนทรภู่ไว้ด้วยว่า เป็น "พระครูธรรมรังษี" เจ้าอาวาสวัดป่ากร่ำ กลับจากเมืองแกลงคราวนี้ สุนทรภู่จึงได้แม่จันเป็นภรรยา</a:t>
            </a:r>
          </a:p>
          <a:p>
            <a:r>
              <a:rPr lang="th-TH" sz="1500" dirty="0" smtClean="0"/>
              <a:t>แต่กลับจากเมืองแกลงเพียงไม่นาน สุนทรภู่ต้องติดตาม</a:t>
            </a:r>
            <a:r>
              <a:rPr lang="th-TH" sz="1500" dirty="0">
                <a:hlinkClick r:id="rId16" tooltip="พระสัมพันธวงศ์เธอ พระองค์เจ้าชายปฐมวงศ์ (หน้านี้ไม่มี)"/>
              </a:rPr>
              <a:t>พระองค์เจ้าปฐมวงศ์</a:t>
            </a:r>
            <a:r>
              <a:rPr lang="th-TH" sz="1500" dirty="0" smtClean="0"/>
              <a:t>ในฐานะ</a:t>
            </a:r>
            <a:r>
              <a:rPr lang="th-TH" sz="1500" dirty="0" smtClean="0">
                <a:hlinkClick r:id="rId17" tooltip="มหาดเล็ก"/>
              </a:rPr>
              <a:t>มหาดเล็ก</a:t>
            </a:r>
            <a:r>
              <a:rPr lang="th-TH" sz="1500" dirty="0" smtClean="0"/>
              <a:t> ตามเสด็จไปในงานพิธี</a:t>
            </a:r>
            <a:r>
              <a:rPr lang="th-TH" sz="1500" dirty="0" smtClean="0">
                <a:hlinkClick r:id="rId18" tooltip="มาฆบูชา"/>
              </a:rPr>
              <a:t>มาฆบูชา</a:t>
            </a:r>
            <a:r>
              <a:rPr lang="th-TH" sz="1500" dirty="0" smtClean="0"/>
              <a:t> ที่ </a:t>
            </a:r>
            <a:r>
              <a:rPr lang="th-TH" sz="1500" dirty="0" smtClean="0">
                <a:hlinkClick r:id="rId19" tooltip="อำเภอพระพุทธบาท"/>
              </a:rPr>
              <a:t>อ.พระพุทธบาท</a:t>
            </a:r>
            <a:r>
              <a:rPr lang="th-TH" sz="1500" dirty="0" smtClean="0"/>
              <a:t> </a:t>
            </a:r>
            <a:r>
              <a:rPr lang="th-TH" sz="1500" dirty="0" smtClean="0">
                <a:hlinkClick r:id="rId20" tooltip="จังหวัดสระบุรี"/>
              </a:rPr>
              <a:t>จ.สระบุรี</a:t>
            </a:r>
            <a:r>
              <a:rPr lang="th-TH" sz="1500" dirty="0" smtClean="0"/>
              <a:t> เมื่อปี </a:t>
            </a:r>
            <a:r>
              <a:rPr lang="th-TH" sz="1500" dirty="0" smtClean="0">
                <a:hlinkClick r:id="rId21" tooltip="พ.ศ. 2350"/>
              </a:rPr>
              <a:t>พ.ศ. 2350</a:t>
            </a:r>
            <a:r>
              <a:rPr lang="th-TH" sz="1500" dirty="0" smtClean="0"/>
              <a:t> สุนทรภู่ได้แต่ง </a:t>
            </a:r>
            <a:r>
              <a:rPr lang="th-TH" sz="1500" i="1" dirty="0" smtClean="0">
                <a:hlinkClick r:id="rId22" tooltip="นิราศพระบาท"/>
              </a:rPr>
              <a:t>นิราศพระบาท</a:t>
            </a:r>
            <a:r>
              <a:rPr lang="th-TH" sz="1500" dirty="0" smtClean="0"/>
              <a:t> พรรณนาเหตุการณ์ในการเดินทางคราวนี้ด้วย</a:t>
            </a:r>
          </a:p>
          <a:p>
            <a:r>
              <a:rPr lang="th-TH" sz="1500" dirty="0" smtClean="0"/>
              <a:t>สุนทรภู่กับแม่จันมีบุตรด้วยกัน 1 คน ชื่อหนูพัด ได้อยู่ในความอุปการะของ</a:t>
            </a:r>
            <a:r>
              <a:rPr lang="th-TH" sz="1500" dirty="0" smtClean="0">
                <a:hlinkClick r:id="rId23" tooltip="เจ้าครอกทองอยู่"/>
              </a:rPr>
              <a:t>เจ้าครอกทองอยู่</a:t>
            </a:r>
            <a:r>
              <a:rPr lang="th-TH" sz="1500" dirty="0" smtClean="0"/>
              <a:t> ส่วนหนุ่มสาวทั้งสองมีเรื่องระหองระแหงกันเสมอ จนภายหลังก็เลิกรากันไป</a:t>
            </a:r>
          </a:p>
          <a:p>
            <a:r>
              <a:rPr lang="th-TH" sz="1500" dirty="0" smtClean="0"/>
              <a:t>หลังจาก </a:t>
            </a:r>
            <a:r>
              <a:rPr lang="th-TH" sz="1500" i="1" dirty="0" smtClean="0">
                <a:hlinkClick r:id="rId22" tooltip="นิราศพระบาท"/>
              </a:rPr>
              <a:t>นิราศพระบาท</a:t>
            </a:r>
            <a:r>
              <a:rPr lang="th-TH" sz="1500" dirty="0" smtClean="0"/>
              <a:t> ที่สุนทรภู่แต่งในปี พ.ศ. 2350 ไม่ปรากฏผลงานใดๆ ของสุนทรภู่อีกเลยจนกระทั่งเข้ารับราชการในปี พ.ศ. 2359</a:t>
            </a:r>
          </a:p>
          <a:p>
            <a:endParaRPr lang="th-TH" sz="1500" dirty="0"/>
          </a:p>
        </p:txBody>
      </p:sp>
      <p:pic>
        <p:nvPicPr>
          <p:cNvPr id="19458" name="Picture 2" descr="http://statics.atcloud.com/files/entries/6/60598/images/1_original.gif"/>
          <p:cNvPicPr>
            <a:picLocks noChangeAspect="1" noChangeArrowheads="1"/>
          </p:cNvPicPr>
          <p:nvPr/>
        </p:nvPicPr>
        <p:blipFill>
          <a:blip r:embed="rId24"/>
          <a:srcRect/>
          <a:stretch>
            <a:fillRect/>
          </a:stretch>
        </p:blipFill>
        <p:spPr bwMode="auto">
          <a:xfrm>
            <a:off x="2571736" y="0"/>
            <a:ext cx="2733169" cy="1857364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กวีราชสำนัก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h-TH" b="1" dirty="0" smtClean="0"/>
              <a:t>กวีราชสำนัก</a:t>
            </a:r>
          </a:p>
          <a:p>
            <a:r>
              <a:rPr lang="th-TH" dirty="0" smtClean="0"/>
              <a:t>สุนทรภู่ได้เข้ารับราชการใน</a:t>
            </a:r>
            <a:r>
              <a:rPr lang="th-TH" dirty="0">
                <a:hlinkClick r:id="rId3" tooltip="กรมพระอาลักษณ์ (หน้านี้ไม่มี)"/>
              </a:rPr>
              <a:t>กรมพระอาลักษณ์</a:t>
            </a:r>
            <a:r>
              <a:rPr lang="th-TH" dirty="0" smtClean="0"/>
              <a:t>เมื่อ </a:t>
            </a:r>
            <a:r>
              <a:rPr lang="th-TH" dirty="0" smtClean="0">
                <a:hlinkClick r:id="rId4" tooltip="พ.ศ. 2359"/>
              </a:rPr>
              <a:t>พ.ศ. 2359</a:t>
            </a:r>
            <a:r>
              <a:rPr lang="th-TH" dirty="0" smtClean="0"/>
              <a:t> ในรัชสมัย</a:t>
            </a:r>
            <a:r>
              <a:rPr lang="th-TH" dirty="0" smtClean="0">
                <a:hlinkClick r:id="rId5" tooltip="พระบาทสมเด็จพระพุทธเลิศหล้านภาลัย"/>
              </a:rPr>
              <a:t>รัชกาลที่ 2</a:t>
            </a:r>
            <a:r>
              <a:rPr lang="th-TH" dirty="0" smtClean="0"/>
              <a:t> มูลเหตุในการได้เข้ารับราชการนี้ ไม่ปรากฏแน่ชัด แต่สันนิษฐานว่าอาจแต่งโคลงกลอนได้เป็นที่พอพระทัย ทราบถึงพระเนตรพระกรรณจึงทรงเรียกเข้ารับราชการ แนวคิดหนึ่งว่าสุนทรภู่เป็นผู้แต่งกลอนใน</a:t>
            </a:r>
            <a:r>
              <a:rPr lang="th-TH" dirty="0">
                <a:hlinkClick r:id="rId6" tooltip="คดีบัตรสนเท่ห์ ครั้งที่ 1 (รัชกาลที่ 2) (หน้านี้ไม่มี)"/>
              </a:rPr>
              <a:t>บัตรสนเท่ห์</a:t>
            </a:r>
            <a:r>
              <a:rPr lang="th-TH" dirty="0" smtClean="0"/>
              <a:t> ซึ่งปรากฏชุกชุมอยู่ในเวลานั้นอีกแนวคิดหนึ่งสืบเนื่องจาก "ช่วงเวลาที่หายไป" ของสุนทรภู่ ซึ่งน่าจะใช้วิชากลอนทำมาหากินเป็นที่รู้จักเลื่องชื่ออยู่ ชะรอยจะเป็นเหตุให้ถูกเรียกเข้ารับราชการก็ได้</a:t>
            </a:r>
          </a:p>
          <a:p>
            <a:r>
              <a:rPr lang="th-TH" dirty="0" smtClean="0"/>
              <a:t>เมื่อแรกสุนทรภู่รับราชการเป็นอาลักษณ์ปลายแถว มีหน้าที่เฝ้าเวลาทรงพระอักษรเพื่อคอยรับใช้ แต่มีเหตุให้ได้แสดงฝีมือกลอนของตัว เมื่อพระบาทสมเด็จพระพุทธเลิศหล้านภาลัยทรงแต่งกลอนบทละครในเรื่อง "</a:t>
            </a:r>
            <a:r>
              <a:rPr lang="th-TH" dirty="0" smtClean="0">
                <a:hlinkClick r:id="rId7" tooltip="รามเกียรติ์"/>
              </a:rPr>
              <a:t>รามเกียรติ์</a:t>
            </a:r>
            <a:r>
              <a:rPr lang="th-TH" dirty="0" smtClean="0"/>
              <a:t>" ติดขัดไม่มีผู้ใดต่อกลอนได้ต้องพระราชหฤทัย จึงโปรดให้สุนทรภู่ทดลองแต่ง ปรากฏว่าแต่งได้ดีเป็นที่พอพระทัย จึงทรงพระกรุณาฯ เลื่อนให้เป็น </a:t>
            </a:r>
            <a:r>
              <a:rPr lang="th-TH" b="1" dirty="0" smtClean="0"/>
              <a:t>ขุนสุนทรโวหาร</a:t>
            </a:r>
            <a:r>
              <a:rPr lang="th-TH" dirty="0" smtClean="0"/>
              <a:t> การต่อกลอนของสุนทรภู่คราวนี้เป็นที่รู้จักทั่วไป เนื่องจากปรากฏรายละเอียดอยู่ในพระนิพนธ์ </a:t>
            </a:r>
            <a:r>
              <a:rPr lang="th-TH" i="1" dirty="0" smtClean="0"/>
              <a:t>ชีวิตและงานของสุนทรภู่</a:t>
            </a:r>
            <a:r>
              <a:rPr lang="th-TH" dirty="0" smtClean="0"/>
              <a:t> ของสมเด็จฯ กรมพระยาดำรงราชานุภาพ บทกลอนในรามเกียรติ์ที่สุนทรภู่ได้แต่งในคราวนั้นคือ ตอน</a:t>
            </a:r>
            <a:r>
              <a:rPr lang="th-TH" dirty="0" smtClean="0">
                <a:hlinkClick r:id="rId8" tooltip="นางสีดา"/>
              </a:rPr>
              <a:t>นางสีดา</a:t>
            </a:r>
            <a:r>
              <a:rPr lang="th-TH" dirty="0" smtClean="0"/>
              <a:t>ผูกคอตาย และตอนศึกสิบขุนสิบรถ ฉากบรรยายรถศึกของ</a:t>
            </a:r>
            <a:r>
              <a:rPr lang="th-TH" dirty="0" smtClean="0">
                <a:hlinkClick r:id="rId9" tooltip="ทศกัณฐ์"/>
              </a:rPr>
              <a:t>ทศกัณฐ์</a:t>
            </a:r>
            <a:r>
              <a:rPr lang="th-TH" dirty="0" smtClean="0"/>
              <a:t>สุนทรภู่ได้เลื่อนยศเป็น </a:t>
            </a:r>
            <a:r>
              <a:rPr lang="th-TH" b="1" dirty="0" smtClean="0"/>
              <a:t>หลวงสุนทรโวหาร</a:t>
            </a:r>
            <a:r>
              <a:rPr lang="th-TH" dirty="0" smtClean="0"/>
              <a:t> ในเวลาต่อมาได้รับพระราชทานบ้านหลวงอยู่ที่</a:t>
            </a:r>
            <a:r>
              <a:rPr lang="th-TH" dirty="0" smtClean="0">
                <a:hlinkClick r:id="rId10" tooltip="ท่าช้าง"/>
              </a:rPr>
              <a:t>ท่าช้าง</a:t>
            </a:r>
            <a:r>
              <a:rPr lang="th-TH" dirty="0" smtClean="0"/>
              <a:t> ใกล้กับ</a:t>
            </a:r>
            <a:r>
              <a:rPr lang="th-TH" dirty="0" smtClean="0">
                <a:hlinkClick r:id="rId11" tooltip="วังท่าพระ"/>
              </a:rPr>
              <a:t>วังท่าพระ</a:t>
            </a:r>
            <a:r>
              <a:rPr lang="th-TH" dirty="0" smtClean="0"/>
              <a:t> และมีตำแหน่งเข้าเฝ้าเป็นประจำ คอยถวายความเห็นเกี่ยวกับพระราชนิพนธ์และพระนิพนธ์วรรณคดีเรื่องต่างๆ รวมถึงได้ร่วมในกิจการฟื้นฟูศิลปวัฒนธรรมช่วงต้นกรุงรัตนโกสินทร์ โดยเป็นหนึ่งในคณะร่วมแต่ง </a:t>
            </a:r>
            <a:r>
              <a:rPr lang="th-TH" dirty="0" smtClean="0">
                <a:hlinkClick r:id="rId12" tooltip="ขุนช้างขุนแผน"/>
              </a:rPr>
              <a:t>ขุนช้างขุนแผน</a:t>
            </a:r>
            <a:r>
              <a:rPr lang="th-TH" dirty="0" smtClean="0"/>
              <a:t> ขึ้นใหม่</a:t>
            </a:r>
          </a:p>
          <a:p>
            <a:r>
              <a:rPr lang="th-TH" dirty="0" smtClean="0"/>
              <a:t>ระหว่างรับราชการ สุนทรภู่ต้องโทษจำคุกเพราะถูกอุทธรณ์ว่าเมาสุราทำร้ายญาติผู้ใหญ่ แต่จำคุกได้ไม่นานก็โปรดพระราชทานอภัยโทษ เล่ากันว่าเนื่องจากพระบาทสมเด็จพระพุทธเลิศหล้านภาลัยทรงติดขัดบทพระราชนิพนธ์เรื่อง</a:t>
            </a:r>
            <a:r>
              <a:rPr lang="th-TH" dirty="0" smtClean="0">
                <a:hlinkClick r:id="rId13" tooltip="สังข์ทอง"/>
              </a:rPr>
              <a:t>สังข์ทอง</a:t>
            </a:r>
            <a:r>
              <a:rPr lang="th-TH" dirty="0" smtClean="0"/>
              <a:t> ไม่มีใครแต่งได้ต้องพระทัยภายหลังพ้นโทษ สุนทรภู่ได้เป็นพระอาจารย์ถวายอักษร</a:t>
            </a:r>
            <a:r>
              <a:rPr lang="th-TH" dirty="0" smtClean="0">
                <a:hlinkClick r:id="rId14" tooltip="สมเด็จพระเจ้าบรมวงศ์เธอ เจ้าฟ้าอาภรณ์"/>
              </a:rPr>
              <a:t>สมเด็จพระเจ้าบรมวงศ์เธอ เจ้าฟ้าอาภรณ์</a:t>
            </a:r>
            <a:r>
              <a:rPr lang="th-TH" dirty="0" smtClean="0"/>
              <a:t> พระราชโอรสในรัชกาลที่ 2 เชื่อว่าสุนทรภู่แต่งเรื่อง </a:t>
            </a:r>
            <a:r>
              <a:rPr lang="th-TH" i="1" dirty="0" smtClean="0">
                <a:hlinkClick r:id="rId15" tooltip="สวัสดิรักษา"/>
              </a:rPr>
              <a:t>สวัสดิรักษา</a:t>
            </a:r>
            <a:r>
              <a:rPr lang="th-TH" dirty="0" smtClean="0"/>
              <a:t> ในระหว่างเวลานี้</a:t>
            </a:r>
          </a:p>
          <a:p>
            <a:r>
              <a:rPr lang="th-TH" dirty="0" smtClean="0"/>
              <a:t>ในระหว่างรับราชการอยู่นี้ สุนทรภู่แต่งงานใหม่กับแม่นิ่ม มีบุตรด้วยกันหนึ่งคน ชื่อพ่อตาบ</a:t>
            </a:r>
          </a:p>
          <a:p>
            <a:endParaRPr lang="th-TH" dirty="0"/>
          </a:p>
        </p:txBody>
      </p:sp>
      <p:pic>
        <p:nvPicPr>
          <p:cNvPr id="21506" name="Picture 2" descr="http://www.thaigoodview.com/files/u56184/soontonpu.jpg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857488" y="0"/>
            <a:ext cx="2500330" cy="1726418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ออกบวช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h-TH" b="1" dirty="0" smtClean="0"/>
              <a:t>ออกบวช (ช่วงตกยาก)</a:t>
            </a:r>
          </a:p>
          <a:p>
            <a:r>
              <a:rPr lang="th-TH" dirty="0" smtClean="0"/>
              <a:t>กุฏิ</a:t>
            </a:r>
            <a:r>
              <a:rPr lang="th-TH" dirty="0" smtClean="0">
                <a:hlinkClick r:id="rId3" tooltip="วัดเทพธิดาราม"/>
              </a:rPr>
              <a:t>วัดเทพธิดาราม</a:t>
            </a:r>
            <a:r>
              <a:rPr lang="th-TH" dirty="0" smtClean="0"/>
              <a:t>ที่สุนทรภู่บวช</a:t>
            </a:r>
            <a:r>
              <a:rPr lang="th-TH" dirty="0" smtClean="0">
                <a:hlinkClick r:id="rId4" tooltip="จำพรรษา"/>
              </a:rPr>
              <a:t>จำพรรษา</a:t>
            </a:r>
            <a:r>
              <a:rPr lang="th-TH" dirty="0" smtClean="0"/>
              <a:t> เป็นสถานที่ค้นพบวรรณกรรมที่ทรงคุณค่ามากมายเช่น </a:t>
            </a:r>
            <a:r>
              <a:rPr lang="th-TH" i="1" dirty="0" smtClean="0"/>
              <a:t>พระอภัยมณี</a:t>
            </a:r>
            <a:r>
              <a:rPr lang="th-TH" dirty="0" smtClean="0"/>
              <a:t> ฯลฯ ที่ท่านเก็บซ่อนไว้ใต้เพดานหลังคา</a:t>
            </a:r>
            <a:r>
              <a:rPr lang="th-TH" dirty="0" smtClean="0">
                <a:hlinkClick r:id="rId5" tooltip="กุฏิ"/>
              </a:rPr>
              <a:t>กุฏิ</a:t>
            </a:r>
            <a:r>
              <a:rPr lang="th-TH" dirty="0" smtClean="0"/>
              <a:t>ของท่าน</a:t>
            </a:r>
          </a:p>
          <a:p>
            <a:r>
              <a:rPr lang="th-TH" dirty="0" smtClean="0"/>
              <a:t>สุนทรภู่รับราชการอยู่เพียง 8 ปี เมื่อถึงปี </a:t>
            </a:r>
            <a:r>
              <a:rPr lang="th-TH" dirty="0" smtClean="0">
                <a:hlinkClick r:id="rId6" tooltip="พ.ศ. 2367"/>
              </a:rPr>
              <a:t>พ.ศ. 2367</a:t>
            </a:r>
            <a:r>
              <a:rPr lang="th-TH" dirty="0" smtClean="0"/>
              <a:t> พระบาทสมเด็จพระพุทธเลิศหล้านภาลัยเสด็จสวรรคต หลังจากนั้นสุนทรภู่ก็ออกบวช แต่จะได้ลาออกจากราชการก่อนออกบวชหรือไม่ยังไม่ปรากฏแน่ชัด แม้จะไม่ปรากฏโดยตรงว่าสุนทรภู่ได้รับพระบรมราชูปถัมภ์จากราชสำนักใหม่ใน</a:t>
            </a:r>
            <a:r>
              <a:rPr lang="th-TH" dirty="0" smtClean="0">
                <a:hlinkClick r:id="rId7" tooltip="พระบาทสมเด็จพระนั่งเกล้าเจ้าอยู่หัว"/>
              </a:rPr>
              <a:t>พระบาทสมเด็จพระนั่งเกล้าเจ้าอยู่หัว</a:t>
            </a:r>
            <a:r>
              <a:rPr lang="th-TH" dirty="0" smtClean="0"/>
              <a:t> แต่ก็ได้รับพระอุปถัมภ์จากพระบรมวงศานุวงศ์พระองค์อื่นอยู่เสมอ เช่น ปี พ.ศ. 2372 สุนทรภู่ได้เป็นพระอาจารย์ถวายอักษร</a:t>
            </a:r>
            <a:r>
              <a:rPr lang="th-TH" dirty="0" smtClean="0">
                <a:hlinkClick r:id="rId8" tooltip="เจ้าฟ้ากลาง"/>
              </a:rPr>
              <a:t>เจ้าฟ้ากลาง</a:t>
            </a:r>
            <a:r>
              <a:rPr lang="th-TH" dirty="0" smtClean="0"/>
              <a:t>และ</a:t>
            </a:r>
            <a:r>
              <a:rPr lang="th-TH" dirty="0" smtClean="0">
                <a:hlinkClick r:id="rId9" tooltip="เจ้าฟ้าปิ๋ว"/>
              </a:rPr>
              <a:t>เจ้าฟ้าปิ๋ว</a:t>
            </a:r>
            <a:r>
              <a:rPr lang="th-TH" dirty="0" smtClean="0"/>
              <a:t> พระโอรสใน</a:t>
            </a:r>
            <a:r>
              <a:rPr lang="th-TH" dirty="0" smtClean="0">
                <a:hlinkClick r:id="rId10" tooltip="เจ้าฟ้ากุณฑลทิพยวดี"/>
              </a:rPr>
              <a:t>เจ้าฟ้ากุณฑลทิพยวดี</a:t>
            </a:r>
            <a:r>
              <a:rPr lang="th-TH" dirty="0" smtClean="0"/>
              <a:t> ปรากฏความอยู่ใน </a:t>
            </a:r>
            <a:r>
              <a:rPr lang="th-TH" i="1" dirty="0" smtClean="0">
                <a:hlinkClick r:id="rId11" tooltip="เพลงยาวถวายโอวาท"/>
              </a:rPr>
              <a:t>เพลงยาวถวายโอวาท</a:t>
            </a:r>
            <a:r>
              <a:rPr lang="th-TH" dirty="0" smtClean="0"/>
              <a:t> นอกจากนั้นยังได้อยู่ในพระอุปถัมภ์ของ</a:t>
            </a:r>
            <a:r>
              <a:rPr lang="th-TH" dirty="0" smtClean="0">
                <a:hlinkClick r:id="rId12" tooltip="พระองค์เจ้าลักขณานุคุณ"/>
              </a:rPr>
              <a:t>พระองค์เจ้าลักขณานุคุณ</a:t>
            </a:r>
            <a:r>
              <a:rPr lang="th-TH" dirty="0" smtClean="0"/>
              <a:t> และ</a:t>
            </a:r>
            <a:r>
              <a:rPr lang="th-TH" dirty="0" smtClean="0">
                <a:hlinkClick r:id="rId13" tooltip="กรมหมื่นอัปสรสุดาเทพ"/>
              </a:rPr>
              <a:t>กรมหมื่นอัปสรสุดาเทพ</a:t>
            </a:r>
            <a:r>
              <a:rPr lang="th-TH" dirty="0" smtClean="0"/>
              <a:t> ซึ่งปรากฏเนื้อความในงานเขียนของสุนทรภู่บางเรื่องว่า สุนทรภู่แต่งเรื่อง </a:t>
            </a:r>
            <a:r>
              <a:rPr lang="th-TH" i="1" dirty="0" smtClean="0">
                <a:hlinkClick r:id="rId14" tooltip="พระอภัยมณี"/>
              </a:rPr>
              <a:t>พระอภัยมณี</a:t>
            </a:r>
            <a:r>
              <a:rPr lang="th-TH" dirty="0" smtClean="0"/>
              <a:t> และ </a:t>
            </a:r>
            <a:r>
              <a:rPr lang="th-TH" i="1" dirty="0" smtClean="0">
                <a:hlinkClick r:id="rId15" tooltip="สิงหไตรภพ"/>
              </a:rPr>
              <a:t>สิงหไตรภพ</a:t>
            </a:r>
            <a:r>
              <a:rPr lang="th-TH" dirty="0" smtClean="0"/>
              <a:t> ถวาย</a:t>
            </a:r>
          </a:p>
          <a:p>
            <a:r>
              <a:rPr lang="th-TH" dirty="0" smtClean="0"/>
              <a:t>สุนทรภู่บวชอยู่เป็นเวลา 18 ปี ระหว่างนั้นได้ย้ายไปอยู่วัดต่างๆ หลายแห่ง เท่าที่พบระบุในงานเขียนของท่านได้แก่ </a:t>
            </a:r>
            <a:r>
              <a:rPr lang="th-TH" dirty="0" smtClean="0">
                <a:hlinkClick r:id="rId16" tooltip="วัดเลียบ"/>
              </a:rPr>
              <a:t>วัดเลียบ</a:t>
            </a:r>
            <a:r>
              <a:rPr lang="th-TH" dirty="0" smtClean="0"/>
              <a:t> </a:t>
            </a:r>
            <a:r>
              <a:rPr lang="th-TH" dirty="0" smtClean="0">
                <a:hlinkClick r:id="rId17" tooltip="วัดแจ้ง"/>
              </a:rPr>
              <a:t>วัดแจ้ง</a:t>
            </a:r>
            <a:r>
              <a:rPr lang="th-TH" dirty="0" smtClean="0"/>
              <a:t> </a:t>
            </a:r>
            <a:r>
              <a:rPr lang="th-TH" dirty="0" smtClean="0">
                <a:hlinkClick r:id="rId18" tooltip="วัดโพธิ์"/>
              </a:rPr>
              <a:t>วัดโพธิ์</a:t>
            </a:r>
            <a:r>
              <a:rPr lang="th-TH" dirty="0" smtClean="0"/>
              <a:t> </a:t>
            </a:r>
            <a:r>
              <a:rPr lang="th-TH" dirty="0" smtClean="0">
                <a:hlinkClick r:id="rId19" tooltip="วัดมหาธาตุ"/>
              </a:rPr>
              <a:t>วัดมหาธาตุ</a:t>
            </a:r>
            <a:r>
              <a:rPr lang="th-TH" dirty="0" smtClean="0"/>
              <a:t> และ</a:t>
            </a:r>
            <a:r>
              <a:rPr lang="th-TH" dirty="0" smtClean="0">
                <a:hlinkClick r:id="rId3" tooltip="วัดเทพธิดาราม"/>
              </a:rPr>
              <a:t>วัดเทพธิดาราม</a:t>
            </a:r>
            <a:r>
              <a:rPr lang="th-TH" dirty="0" smtClean="0"/>
              <a:t> งานเขียนบางชิ้นสื่อให้ทราบว่า ในบางปี ภิกษุภู่เคยต้องเร่ร่อนไม่มีที่จำพรรษาบ้างเหมือนกัน ผลจากการที่ภิกษุภู่เดินทางธุดงค์ไปที่ต่างๆ ทั่วประเทศ ปรากฏผลงานเป็นนิราศเรื่องต่างๆ มากมาย และเชื่อว่าน่าจะยังมีนิราศที่ค้นไม่พบอีกเป็นจำนวนมาก</a:t>
            </a:r>
          </a:p>
          <a:p>
            <a:r>
              <a:rPr lang="th-TH" dirty="0" smtClean="0"/>
              <a:t>งานเขียนชิ้นสุดท้ายที่ภิกษุภู่แต่งไว้ก่อนลาสิกขาบท คือ </a:t>
            </a:r>
            <a:r>
              <a:rPr lang="th-TH" i="1" dirty="0" smtClean="0">
                <a:hlinkClick r:id="rId20" tooltip="รำพันพิลาป"/>
              </a:rPr>
              <a:t>รำพันพิลาป</a:t>
            </a:r>
            <a:r>
              <a:rPr lang="th-TH" dirty="0" smtClean="0"/>
              <a:t> โดยแต่งขณะจำพรรษาอยู่ที่วัดเทพธิดาราม </a:t>
            </a:r>
            <a:r>
              <a:rPr lang="th-TH" dirty="0" smtClean="0">
                <a:hlinkClick r:id="rId21" tooltip="พ.ศ. 2385"/>
              </a:rPr>
              <a:t>พ.ศ. 2385</a:t>
            </a:r>
            <a:endParaRPr lang="th-TH" dirty="0" smtClean="0"/>
          </a:p>
          <a:p>
            <a:endParaRPr lang="th-TH" dirty="0"/>
          </a:p>
        </p:txBody>
      </p:sp>
      <p:pic>
        <p:nvPicPr>
          <p:cNvPr id="23554" name="Picture 2" descr="http://www.vcharkarn.com/uploads/207/207953.jpg"/>
          <p:cNvPicPr>
            <a:picLocks noChangeAspect="1"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2714612" y="142852"/>
            <a:ext cx="2071702" cy="1643050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ช่วงปลายของชีวิต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357158" y="2214554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th-TH" b="1" dirty="0" smtClean="0"/>
              <a:t>ช่วงปลายของชีวิต</a:t>
            </a:r>
          </a:p>
          <a:p>
            <a:r>
              <a:rPr lang="th-TH" dirty="0" smtClean="0"/>
              <a:t>ปี </a:t>
            </a:r>
            <a:r>
              <a:rPr lang="th-TH" dirty="0" smtClean="0">
                <a:hlinkClick r:id="rId3" tooltip="พ.ศ. 2385"/>
              </a:rPr>
              <a:t>พ.ศ. 2385</a:t>
            </a:r>
            <a:r>
              <a:rPr lang="th-TH" dirty="0" smtClean="0"/>
              <a:t> ภิกษุภู่จำพรรษาอยู่ที่วัดเทพธิดาราม คืนหนึ่งหลับฝันเห็นเทพยดาจะมารับตัวไป เมื่อตื่นขึ้นคิดว่าตนถึงฆาตจะต้องตายแล้ว จึงประพันธ์เรื่อง </a:t>
            </a:r>
            <a:r>
              <a:rPr lang="th-TH" i="1" dirty="0" smtClean="0">
                <a:hlinkClick r:id="rId4" tooltip="รำพันพิลาป"/>
              </a:rPr>
              <a:t>รำพันพิลาป</a:t>
            </a:r>
            <a:r>
              <a:rPr lang="th-TH" dirty="0" smtClean="0"/>
              <a:t> พรรณนาถึงความฝันและเล่าเรื่องราวต่างๆ ที่ได้ประสบมาในชีวิต หลังจากนั้นก็ลาสิกขาบทเพื่อเตรียมตัวจะตาย ขณะนั้นสุนทรภู่มีอายุได้ 56 ปี</a:t>
            </a:r>
          </a:p>
          <a:p>
            <a:r>
              <a:rPr lang="th-TH" dirty="0" smtClean="0"/>
              <a:t>หลังจากลาสิกขาบท สุนทรภู่ได้รับพระอุปถัมภ์จากเจ้าฟ้าน้อย หรือ</a:t>
            </a:r>
            <a:r>
              <a:rPr lang="th-TH" dirty="0" smtClean="0">
                <a:hlinkClick r:id="rId5" tooltip="สมเด็จเจ้าฟ้าจุฑามณี กรมขุนอิศเรศรังสรรค์"/>
              </a:rPr>
              <a:t>สมเด็จเจ้าฟ้าจุฑามณี กรมขุนอิศ</a:t>
            </a:r>
            <a:r>
              <a:rPr lang="th-TH" dirty="0" err="1" smtClean="0">
                <a:hlinkClick r:id="rId5" tooltip="สมเด็จเจ้าฟ้าจุฑามณี กรมขุนอิศเรศรังสรรค์"/>
              </a:rPr>
              <a:t>เรศ</a:t>
            </a:r>
            <a:r>
              <a:rPr lang="th-TH" dirty="0" smtClean="0">
                <a:hlinkClick r:id="rId5" tooltip="สมเด็จเจ้าฟ้าจุฑามณี กรมขุนอิศเรศรังสรรค์"/>
              </a:rPr>
              <a:t>รังสรรค์</a:t>
            </a:r>
            <a:r>
              <a:rPr lang="th-TH" dirty="0" smtClean="0"/>
              <a:t> รับราชการสนองพระเดชพระคุณทางด้านงานวรรณคดี สุนทรภู่แต่ง </a:t>
            </a:r>
            <a:r>
              <a:rPr lang="th-TH" i="1" dirty="0">
                <a:hlinkClick r:id="rId6" tooltip="เสภาพระราชพงศาวดาร (หน้านี้ไม่มี)"/>
              </a:rPr>
              <a:t>เสภาพระราชพงศาวดาร</a:t>
            </a:r>
            <a:r>
              <a:rPr lang="th-TH" dirty="0" smtClean="0"/>
              <a:t> </a:t>
            </a:r>
            <a:r>
              <a:rPr lang="th-TH" i="1" dirty="0" smtClean="0"/>
              <a:t>บทเห่กล่อมพระบรรทม</a:t>
            </a:r>
            <a:r>
              <a:rPr lang="th-TH" dirty="0" smtClean="0"/>
              <a:t> และบทละครเรื่อง </a:t>
            </a:r>
            <a:r>
              <a:rPr lang="th-TH" i="1" dirty="0">
                <a:hlinkClick r:id="rId7" tooltip="อภัยนุราช (หน้านี้ไม่มี)"/>
              </a:rPr>
              <a:t>อภัยนุราช</a:t>
            </a:r>
            <a:r>
              <a:rPr lang="th-TH" dirty="0" smtClean="0"/>
              <a:t> ถวาย รวมถึงยังแต่งเรื่อง </a:t>
            </a:r>
            <a:r>
              <a:rPr lang="th-TH" i="1" dirty="0" smtClean="0">
                <a:hlinkClick r:id="rId8" tooltip="พระอภัยมณี"/>
              </a:rPr>
              <a:t>พระอภัยมณี</a:t>
            </a:r>
            <a:r>
              <a:rPr lang="th-TH" dirty="0" smtClean="0"/>
              <a:t> ถวายให้กรมหมื่นอัปสรสุดาเทพด้วย เมื่อถึงปี </a:t>
            </a:r>
            <a:r>
              <a:rPr lang="th-TH" dirty="0" smtClean="0">
                <a:hlinkClick r:id="rId9" tooltip="พ.ศ. 2394"/>
              </a:rPr>
              <a:t>พ.ศ. 2394</a:t>
            </a:r>
            <a:r>
              <a:rPr lang="th-TH" dirty="0" smtClean="0"/>
              <a:t> พระบาทสมเด็จพระนั่งเกล้าเจ้าอยู่หัวเสด็จสวรรคต เจ้าฟ้ามงกุฎเสด็จขึ้นครองราชย์เป็น</a:t>
            </a:r>
            <a:r>
              <a:rPr lang="th-TH" dirty="0" smtClean="0">
                <a:hlinkClick r:id="rId10" tooltip="พระบาทสมเด็จพระจอมเกล้าเจ้าอยู่หัว"/>
              </a:rPr>
              <a:t>พระบาทสมเด็จพระจอมเกล้าเจ้าอยู่หัว</a:t>
            </a:r>
            <a:r>
              <a:rPr lang="th-TH" dirty="0" smtClean="0"/>
              <a:t> และทรงสถาปนาเจ้าฟ้าน้อยขึ้นเป็น </a:t>
            </a:r>
            <a:r>
              <a:rPr lang="th-TH" dirty="0" smtClean="0">
                <a:hlinkClick r:id="rId11" tooltip="พระบาทสมเด็จพระปิ่นเกล้าเจ้าอยู่หัว"/>
              </a:rPr>
              <a:t>พระบาทสมเด็จพระปิ่นเกล้าเจ้าอยู่หัว</a:t>
            </a:r>
            <a:r>
              <a:rPr lang="th-TH" dirty="0" smtClean="0"/>
              <a:t> สุนทรภู่จึงได้รับแต่งตั้งเป็นเจ้ากรมอาลักษณ์ฝ่ายพระราชวังบวร มีบรรดาศักดิ์เป็น </a:t>
            </a:r>
            <a:r>
              <a:rPr lang="th-TH" b="1" dirty="0" smtClean="0"/>
              <a:t>พระสุนทรโวหาร</a:t>
            </a:r>
            <a:r>
              <a:rPr lang="th-TH" dirty="0" smtClean="0"/>
              <a:t> ช่วงระหว่างเวลานี้สุนทรภู่ได้แต่งนิราศเพิ่มอีก 2 เรื่อง คือ </a:t>
            </a:r>
            <a:r>
              <a:rPr lang="th-TH" i="1" dirty="0" smtClean="0">
                <a:hlinkClick r:id="rId12" tooltip="นิราศพระประธม"/>
              </a:rPr>
              <a:t>นิราศพระประธม</a:t>
            </a:r>
            <a:r>
              <a:rPr lang="th-TH" dirty="0" smtClean="0"/>
              <a:t> และ </a:t>
            </a:r>
            <a:r>
              <a:rPr lang="th-TH" i="1" dirty="0" smtClean="0">
                <a:hlinkClick r:id="rId13" tooltip="นิราศเมืองเพชร"/>
              </a:rPr>
              <a:t>นิราศเมืองเพชร</a:t>
            </a:r>
            <a:endParaRPr lang="th-TH" dirty="0" smtClean="0"/>
          </a:p>
          <a:p>
            <a:r>
              <a:rPr lang="th-TH" dirty="0" smtClean="0"/>
              <a:t>สุนทรภู่พำนักอยู่ในเขต</a:t>
            </a:r>
            <a:r>
              <a:rPr lang="th-TH" dirty="0" smtClean="0">
                <a:hlinkClick r:id="rId14" tooltip="พระราชวังเดิม"/>
              </a:rPr>
              <a:t>พระราชวังเดิม</a:t>
            </a:r>
            <a:r>
              <a:rPr lang="th-TH" dirty="0" smtClean="0"/>
              <a:t> ใกล้หอนั่งของ</a:t>
            </a:r>
            <a:r>
              <a:rPr lang="th-TH" dirty="0">
                <a:hlinkClick r:id="rId15" tooltip="พระยามนเทียรบาล (บัว) (หน้านี้ไม่มี)"/>
              </a:rPr>
              <a:t>พระยามนเทียรบาล (บัว)</a:t>
            </a:r>
            <a:r>
              <a:rPr lang="th-TH" dirty="0" smtClean="0"/>
              <a:t> มีห้องส่วนตัวเป็นห้องพักกั้นเฟี้ยมที่เรียกชื่อกันว่า "ห้องสุนทรภู่" เชื่อว่าสุนทรภู่พำนักอยู่ที่นี่ตราบจนสิ้นชีวิต</a:t>
            </a:r>
            <a:r>
              <a:rPr lang="th-TH" baseline="30000" dirty="0" smtClean="0">
                <a:hlinkClick r:id=""/>
              </a:rPr>
              <a:t>[12]</a:t>
            </a:r>
            <a:r>
              <a:rPr lang="th-TH" dirty="0" smtClean="0"/>
              <a:t> เมื่อปี พ.ศ. 2398 สิริรวมอายุได้ 69 ปี</a:t>
            </a:r>
          </a:p>
          <a:p>
            <a:endParaRPr lang="th-TH" dirty="0"/>
          </a:p>
        </p:txBody>
      </p:sp>
      <p:pic>
        <p:nvPicPr>
          <p:cNvPr id="25602" name="Picture 2" descr="http://www.zabzaa.com/event/images/soonthonpoo_03.jpg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786050" y="0"/>
            <a:ext cx="2095500" cy="2357454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ทายาท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h-TH" b="1" dirty="0" smtClean="0"/>
              <a:t>ทายาท</a:t>
            </a:r>
          </a:p>
          <a:p>
            <a:r>
              <a:rPr lang="th-TH" dirty="0" smtClean="0"/>
              <a:t>สุนทรภู่มีบุตรชายสามคน คือพ่อพัด เกิดจากภรรยาคนแรกคือแม่จัน พ่อตาบ เกิดจากภรรยาคนที่สองคือแม่นิ่ม และพ่อนิล เกิดจากภรรยาที่ชื่อแม่ม่วง นอกจากนี้ปรากฏชื่อบุตรบุญธรรมอีกสองคน ชื่อพ่อกลั่น และพ่อชุบ</a:t>
            </a:r>
          </a:p>
          <a:p>
            <a:r>
              <a:rPr lang="th-TH" dirty="0" smtClean="0"/>
              <a:t>พ่อพัดนี้เป็นลูกรัก ได้ติดสอยห้อยตามสุนทรภู่อยู่เสมอ เมื่อครั้งสุนทรภู่ออกบวช พ่อพัดก็ออกบวชด้วยเมื่อสุนทรภู่ได้มารับราชการกับเจ้าฟ้าน้อย พ่อพัดก็มาพำนักอยู่ด้วยเช่นกันส่วนพ่อตาบนั้นปรากฏว่าได้เป็นกวีมีชื่ออยู่พอสมควรเมื่อถึงรัชสมัย</a:t>
            </a:r>
            <a:r>
              <a:rPr lang="th-TH" dirty="0" smtClean="0">
                <a:hlinkClick r:id="rId3" tooltip="พระบาทสมเด็จพระมงกุฎเกล้าเจ้าอยู่หัว"/>
              </a:rPr>
              <a:t>พระบาทสมเด็จพระมงกุฎเกล้าเจ้าอยู่หัว</a:t>
            </a:r>
            <a:r>
              <a:rPr lang="th-TH" dirty="0" smtClean="0"/>
              <a:t> ทรงตราพระราชบัญญัตินามสกุลขึ้น ตระกูลของสุนทรภู่ได้ใช้นามสกุลต่อมาว่า </a:t>
            </a:r>
            <a:r>
              <a:rPr lang="th-TH" b="1" dirty="0" smtClean="0"/>
              <a:t>ภู่เรือหงส์</a:t>
            </a:r>
            <a:r>
              <a:rPr lang="th-TH" dirty="0" smtClean="0"/>
              <a:t> เรื่องนามสกุลของสุนทรภู่นี้ </a:t>
            </a:r>
            <a:r>
              <a:rPr lang="th-TH" dirty="0" smtClean="0">
                <a:hlinkClick r:id="rId4" tooltip="ก.ศ.ร. กุหลาบ"/>
              </a:rPr>
              <a:t>ก.ศ.ร. กุหลาบ</a:t>
            </a:r>
            <a:r>
              <a:rPr lang="th-TH" dirty="0" smtClean="0"/>
              <a:t> เคยเขียนไว้ในหนังสือสยามประเภท อ้างถึงผู้ถือนามสกุล ภู่เรือหงส์ ที่ได้รับบำเหน็จจาก</a:t>
            </a:r>
            <a:r>
              <a:rPr lang="th-TH" dirty="0">
                <a:hlinkClick r:id="rId5" tooltip="หมอสมิท (หน้านี้ไม่มี)"/>
              </a:rPr>
              <a:t>หมอสมิท</a:t>
            </a:r>
            <a:r>
              <a:rPr lang="th-TH" dirty="0" smtClean="0"/>
              <a:t>เป็นค่าพิมพ์หนังสือเรื่อง </a:t>
            </a:r>
            <a:r>
              <a:rPr lang="th-TH" i="1" dirty="0" smtClean="0">
                <a:hlinkClick r:id="rId6" tooltip="พระอภัยมณี"/>
              </a:rPr>
              <a:t>พระอภัยมณี</a:t>
            </a:r>
            <a:r>
              <a:rPr lang="th-TH" dirty="0" smtClean="0"/>
              <a:t>แต่หนังสือของ ก.ศ.ร. กุหลาบ ไม่เป็นที่ยอมรับของราชสำนัก ด้วยปรากฏอยู่บ่อยครั้งว่ามักเขียนเรื่องกุ เรื่องนามสกุลของสุนทรภู่จึงพลอยไม่ได้รับการเชื่อถือไปด้วย จนกระทั่ง ศจ.ผะอบ โปษะกฤษณะ ยืนยันความข้อนี้เนื่องจากเคยได้พบกับหลานปู่ของพ่อพัดมาด้วยตนเอง</a:t>
            </a:r>
          </a:p>
          <a:p>
            <a:endParaRPr lang="th-TH" dirty="0"/>
          </a:p>
        </p:txBody>
      </p:sp>
      <p:pic>
        <p:nvPicPr>
          <p:cNvPr id="27650" name="Picture 2" descr="http://www.oknation.net/blog/home/blog_data/95/95/images/26_6_53SoonTornPoo/SoontornPooPict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28926" y="-214338"/>
            <a:ext cx="1972539" cy="1966903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อุปนิสัย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500034" y="2214554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th-TH" b="1" dirty="0" smtClean="0"/>
              <a:t>อุปนิสัย</a:t>
            </a:r>
          </a:p>
          <a:p>
            <a:r>
              <a:rPr lang="th-TH" dirty="0" smtClean="0"/>
              <a:t>ตำราโหราศาสตร์ผูกดวงชะตาวันเกิดของสุนทรภู่ไว้เป็น</a:t>
            </a:r>
            <a:r>
              <a:rPr lang="th-TH" dirty="0">
                <a:hlinkClick r:id="rId3" tooltip="ดวงประเทียบ (หน้านี้ไม่มี)"/>
              </a:rPr>
              <a:t>ดวงประเทียบ</a:t>
            </a:r>
            <a:r>
              <a:rPr lang="th-TH" dirty="0" smtClean="0"/>
              <a:t> พร้อมคำอธิบายข้างใต้ดวงชะตาว่า "สุนทรภู่ อาลักษณ์ขี้เมา เหตุนี้จึงเป็นที่กล่าวขานกันเสมอมาว่า สุนทรภู่นี้ขี้เหล้านัก ในงานเขียนของสุนทรภู่เองก็ปรากฏบรรยายถึงความมึนเมาอยู่หลายครั้ง แม้จะดูเหมือนว่า สุนทรภู่เองก็รู้ว่าการมึนเมาสุราเป็นสิ่งไม่ดี ได้เขียนตักเตือนผู้อ่านอยู่ในงานเขียนเสมอการดื่มสุราของสุนทรภู่อาจเป็นการดื่มเพื่อสังสรรค์และเพื่อสร้างอารมณ์ศิลปิน ด้วยปรากฏว่าเรือนสุนทรภู่มักเป็นที่ครึกครื้นรื่นเริงกับหมู่เพื่อนฝูงอยู่เสมอนอกจากนี้ยังเล่ากันว่า เวลาที่สุนทรภู่กรึ่มๆ แล้วอาจสามารถบอกกลอนให้เสมียนถึงสองคนจดตามแทบไม่ทันเมื่อออกบวช สุนทรภู่เห็นจะต้องพยายามเอาชนะใจตัวเองให้ได้ ซึ่งในท้ายที่สุดก็สามารถทำได้</a:t>
            </a:r>
          </a:p>
          <a:p>
            <a:r>
              <a:rPr lang="th-TH" dirty="0" smtClean="0"/>
              <a:t>สุนทรภู่มักเปรียบการเมาเหล้ากับการเมารัก ชีวิตรักของสุนทรภู่ดูจะไม่สมหวังเท่าที่ควร หลังจากแยกทางกับแม่จัน สุนทรภู่ได้ภรรยาคนที่สองชื่อแม่นิ่ม นอกจากนี้แล้วยังปรากฏชื่อหญิงสาวมากหน้าหลายตาที่สุนทรภู่พรรณนาถึง เมื่อเดินทางไปถึงหย่อมย่านมีชื่อเสียงคล้องจองกับหญิงสาวเหล่านั้น นักวิจารณ์หลายคนจึงบรรยายลักษณะนิสัยของสุนทรภู่ว่าเป็นคนเจ้าชู้ และบ้างยังว่าความเจ้าชู้นี้เองที่ทำให้ต้องหย่าร้างกับแม่จัน ความข้อนี้เป็นจริงเพียงไรไม่ปรากฏ </a:t>
            </a:r>
            <a:r>
              <a:rPr lang="th-TH" dirty="0" smtClean="0">
                <a:hlinkClick r:id="rId4" tooltip="ขุนวิจิตรมาตรา"/>
              </a:rPr>
              <a:t>ขุนวิจิตรมาตรา</a:t>
            </a:r>
            <a:r>
              <a:rPr lang="th-TH" dirty="0" smtClean="0"/>
              <a:t>เคยค้นชื่อสตรีที่เข้ามาเกี่ยวพันกับสุนทรภู่ในงานประพันธ์ต่างๆ ของท่าน ได้ชื่อออกมากว่า 12 ชื่อ คือ จัน พลับ แช่ม แก้ว นิ่ม ม่วง น้อย นกน้อย กลิ่น งิ้ว สุข ลูกจันทน์ และอื่นๆ อีกทว่าสุนทรภู่เองเคยปรารภถึงการพรรณนาถึงหญิงสาวในบทประพันธ์ของตนว่า เป็นไปเพื่อให้ได้อรรถรสในงานประพันธ์เท่านั้น จะถือเป็นจริงเป็นจังมิได้อย่างไรก็ดี การบรรยายความโศกเศร้าและอาภัพในความรักของสุนทรภู่ปรากฏอยู่ในงานเขียน</a:t>
            </a:r>
            <a:r>
              <a:rPr lang="th-TH" dirty="0" smtClean="0">
                <a:hlinkClick r:id="rId5" tooltip="นิราศ"/>
              </a:rPr>
              <a:t>นิราศ</a:t>
            </a:r>
            <a:r>
              <a:rPr lang="th-TH" dirty="0" smtClean="0"/>
              <a:t>ของท่านแทบทุกเรื่อง สตรีในดวงใจที่ท่านรำพันถึงอยู่เสมอก็คือแม่จัน ซึ่งเป็นรักครั้งแรกที่คงไม่อาจลืมเลือนได้ แต่น่าจะมีความรักใคร่กับหญิงอื่นอยู่บ้างประปราย และคงไม่มีจุดจบที่ดีนัก ใน </a:t>
            </a:r>
            <a:r>
              <a:rPr lang="th-TH" i="1" dirty="0" smtClean="0">
                <a:hlinkClick r:id="rId6" tooltip="นิราศพระประธม"/>
              </a:rPr>
              <a:t>นิราศพระประธม</a:t>
            </a:r>
            <a:r>
              <a:rPr lang="th-TH" dirty="0" smtClean="0"/>
              <a:t> ซึ่งท่านประพันธ์ไว้เมื่อมีอายุกว่า 60 ปีแล้ว สุนทรภู่ได้อธิษฐานไม่ขอพบกับหญิงทิ้งสัตย์อีกต่อไป</a:t>
            </a:r>
          </a:p>
          <a:p>
            <a:r>
              <a:rPr lang="th-TH" dirty="0" smtClean="0"/>
              <a:t>อุปนิสัยสำคัญอีกประการหนึ่งของสุนทรภู่คือ มีความอหังการ์และมั่นใจในความสามารถของตนเป็นอย่างสูง ลักษณะนิสัยข้อนี้ทำให้นักวิจารณ์ใช้ในการพิจารณางานประพันธ์ซึ่งยังเป็นที่เคลือบแคลงอยู่ว่า เป็นผลงานของสุนทรภู่หรือไม่ ความอหังการ์ของสุนทรภู่แสดงออกมาอย่างชัดเจนอยู่ในงานเขียนหลายชุด และถือเป็นวรรคทองของสุนทรภู่ด้วย</a:t>
            </a:r>
          </a:p>
          <a:p>
            <a:endParaRPr lang="th-TH" dirty="0"/>
          </a:p>
        </p:txBody>
      </p:sp>
      <p:pic>
        <p:nvPicPr>
          <p:cNvPr id="29698" name="Picture 2" descr="http://www.jengsud.com/upload/pic/122477078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57554" y="214290"/>
            <a:ext cx="1643074" cy="2192616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ทัศนคติ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500034" y="1714488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th-TH" b="1" dirty="0" smtClean="0"/>
              <a:t>ทัศนคติ</a:t>
            </a:r>
          </a:p>
          <a:p>
            <a:r>
              <a:rPr lang="th-TH" dirty="0" smtClean="0"/>
              <a:t>สุนทรภู่ให้ความสำคัญกับการศึกษาอย่างมาก และตอกย้ำเรื่องการศึกษาในวรรณคดีหลายๆ เรื่อง เช่น ขุนแผนสอนพลายงามว่า </a:t>
            </a:r>
            <a:r>
              <a:rPr lang="th-TH" i="1" dirty="0" smtClean="0"/>
              <a:t>"ลูกผู้ชายลายมือนั้นคือยศ   เจ้าจงอตส่าห์ทำสม่ำเสมียน</a:t>
            </a:r>
            <a:r>
              <a:rPr lang="th-TH" dirty="0" smtClean="0"/>
              <a:t>หรือที่พระฤๅษีสอน</a:t>
            </a:r>
            <a:r>
              <a:rPr lang="th-TH" dirty="0" smtClean="0">
                <a:hlinkClick r:id="rId3" tooltip="สุดสาคร"/>
              </a:rPr>
              <a:t>สุดสาคร</a:t>
            </a:r>
            <a:r>
              <a:rPr lang="th-TH" dirty="0" smtClean="0"/>
              <a:t>ว่า </a:t>
            </a:r>
            <a:r>
              <a:rPr lang="th-TH" i="1" dirty="0" smtClean="0"/>
              <a:t>"รู้สิ่งไรไม่สู้รู้วิชา   รู้รักษาตัวรอดเป็นยอดดี"</a:t>
            </a:r>
            <a:r>
              <a:rPr lang="th-TH" baseline="30000" dirty="0" smtClean="0">
                <a:hlinkClick r:id=""/>
              </a:rPr>
              <a:t>[</a:t>
            </a:r>
            <a:r>
              <a:rPr lang="th-TH" dirty="0" smtClean="0"/>
              <a:t>โดยที่สุนทรภู่เองก็เป็นผู้สนใจใฝ่ศึกษาหาความรู้ และมีความรู้กว้างขวางอย่างยิ่ง เชื่อว่าสุนทรภู่น่าจะร่วมอยู่ในกลุ่มข้าราชการหัวก้าวหน้าในยุคสมัยนั้น ที่นิยมวิชาความรู้แบบตะวันตก </a:t>
            </a:r>
            <a:r>
              <a:rPr lang="th-TH" dirty="0" smtClean="0">
                <a:hlinkClick r:id="rId4" tooltip="ภาษาอังกฤษ"/>
              </a:rPr>
              <a:t>ภาษาอังกฤษ</a:t>
            </a:r>
            <a:r>
              <a:rPr lang="th-TH" dirty="0" smtClean="0"/>
              <a:t> ตลอดกระทั่งแนวคิดยุคใหม่ที่ให้ความสำคัญกับสตรีมากขึ้นกว่าเดิม สิ่งที่สะท้อนแนวความคิดของสุนทรภู่ออกมามากที่สุดคืองานเขียนเรื่อง </a:t>
            </a:r>
            <a:r>
              <a:rPr lang="th-TH" i="1" dirty="0" smtClean="0">
                <a:hlinkClick r:id="rId5" tooltip="พระอภัยมณี"/>
              </a:rPr>
              <a:t>พระอภัยมณี</a:t>
            </a:r>
            <a:r>
              <a:rPr lang="th-TH" dirty="0" smtClean="0"/>
              <a:t> ซึ่งโครงเรื่องมีความเป็นสากลมากยิ่งกว่าวรรณคดีไทยเรื่องอื่นๆ ตัวละครมีความหลากหลายทางเชื้อชาติ ตัวละครเอกเช่นพระอภัยมณีกับ</a:t>
            </a:r>
            <a:r>
              <a:rPr lang="th-TH" dirty="0" smtClean="0">
                <a:hlinkClick r:id="rId6" tooltip="สินสมุทร"/>
              </a:rPr>
              <a:t>สินสมุทร</a:t>
            </a:r>
            <a:r>
              <a:rPr lang="th-TH" dirty="0" smtClean="0"/>
              <a:t>ยังสามารถพูดภาษาต่างประเทศได้หลายภาษา นอกจากนี้ยังเป็นวรรณคดีที่ตัวละครฝ่ายหญิงมีบทบาททางการเมืองอย่างสูง เช่นนาง</a:t>
            </a:r>
            <a:r>
              <a:rPr lang="th-TH" dirty="0" smtClean="0">
                <a:hlinkClick r:id="rId7" tooltip="สุวรรณมาลี"/>
              </a:rPr>
              <a:t>สุวรรณมาลี</a:t>
            </a:r>
            <a:r>
              <a:rPr lang="th-TH" dirty="0" smtClean="0"/>
              <a:t>และนาง</a:t>
            </a:r>
            <a:r>
              <a:rPr lang="th-TH" dirty="0" smtClean="0">
                <a:hlinkClick r:id="rId8" tooltip="ละเวงวัณฬา"/>
              </a:rPr>
              <a:t>ละเวงวัณฬา</a:t>
            </a:r>
            <a:r>
              <a:rPr lang="th-TH" dirty="0" smtClean="0"/>
              <a:t>ที่สามารถเป็นเจ้าครองเมืองได้เอง นาง</a:t>
            </a:r>
            <a:r>
              <a:rPr lang="th-TH" dirty="0" smtClean="0">
                <a:hlinkClick r:id="rId9" tooltip="วาลี"/>
              </a:rPr>
              <a:t>วาลี</a:t>
            </a:r>
            <a:r>
              <a:rPr lang="th-TH" dirty="0" smtClean="0"/>
              <a:t>ที่เป็นถึงที่ปรึกษากองทัพ และนาง</a:t>
            </a:r>
            <a:r>
              <a:rPr lang="th-TH" dirty="0" smtClean="0">
                <a:hlinkClick r:id="rId10" tooltip="เสาวคนธ์"/>
              </a:rPr>
              <a:t>เสาวคนธ์</a:t>
            </a:r>
            <a:r>
              <a:rPr lang="th-TH" dirty="0" smtClean="0"/>
              <a:t>ที่กล้าหาญถึงกับหนีงานวิวาห์ที่ตนไม่ปรารถนา อันผิดจากนางในวรรณคดีไทยตามประเพณีที่เคยมีมา</a:t>
            </a:r>
          </a:p>
          <a:p>
            <a:r>
              <a:rPr lang="th-TH" dirty="0" smtClean="0"/>
              <a:t>ลักษณะความคิดแบบหัวก้าวหน้าเช่นนี้ทำให้ </a:t>
            </a:r>
            <a:r>
              <a:rPr lang="th-TH" dirty="0" smtClean="0">
                <a:hlinkClick r:id="rId11" tooltip="นิธิ เอียวศรีวงศ์"/>
              </a:rPr>
              <a:t>นิธิ เอียวศรีวงศ์</a:t>
            </a:r>
            <a:r>
              <a:rPr lang="th-TH" dirty="0" smtClean="0"/>
              <a:t> เรียกสมญาสุนทรภู่ว่าเป็น "มหากวีกระฎุมพีซึ่งแสดงถึงชนชั้นใหม่ที่เกิดขึ้นในสมัยรัตนโกสินทร์ เมื่อทรัพย์สินเงินทองเริ่มมีความสำคัญมากขึ้นนอกเหนือไปจากยศถาบรรดาศักดิ์ งานเขียนเชิงนิราศของสุนทรภู่หลายเรื่องสะท้อนแนวคิดด้านเศรษฐกิจ รวมถึงวิจารณ์การทำงานของข้าราชการที่ทุจริตคิดสินบน ทั้งยังมีแนวคิดเกี่ยวกับบทบาทความสำคัญของสตรีมากยิ่งขึ้นด้วย</a:t>
            </a:r>
            <a:r>
              <a:rPr lang="th-TH" dirty="0" smtClean="0">
                <a:hlinkClick r:id="rId12" tooltip="ไมเคิล ไรท์"/>
              </a:rPr>
              <a:t>ไมเคิล ไรท์</a:t>
            </a:r>
            <a:r>
              <a:rPr lang="th-TH" dirty="0" smtClean="0"/>
              <a:t>เห็นว่างานเขียนเรื่อง </a:t>
            </a:r>
            <a:r>
              <a:rPr lang="th-TH" i="1" dirty="0" smtClean="0">
                <a:hlinkClick r:id="rId5" tooltip="พระอภัยมณี"/>
              </a:rPr>
              <a:t>พระอภัยมณี</a:t>
            </a:r>
            <a:r>
              <a:rPr lang="th-TH" dirty="0" smtClean="0"/>
              <a:t> ของสุนทรภู่ เป็นการคว่ำคติความเชื่อและค่านิยมใน</a:t>
            </a:r>
            <a:r>
              <a:rPr lang="th-TH" dirty="0" smtClean="0">
                <a:hlinkClick r:id="rId13" tooltip="มหากาพย์"/>
              </a:rPr>
              <a:t>มหากาพย์</a:t>
            </a:r>
            <a:r>
              <a:rPr lang="th-TH" dirty="0" smtClean="0"/>
              <a:t>โดยสิ้นเชิง โดยที่ตัวละครเอกไม่ได้มีความเป็น "วีรบุรุษ" อย่างสมบูรณ์แบบ ทว่าในตัวละครทุกๆ ตัวกลับมีความดีและความเลวในแง่มุมต่างๆ ปะปนกันไป</a:t>
            </a:r>
          </a:p>
          <a:p>
            <a:r>
              <a:rPr lang="th-TH" dirty="0" smtClean="0"/>
              <a:t>อย่างไรก็ดี ในท่ามกลางงานประพันธ์อันแหวกแนวล้ำยุคล้ำสมัยของสุนทรภู่ ความจงรักภักดีของสุนทรภู่ต่อพระราชวงศ์ โดยเฉพาะอย่างยิ่งต่อ</a:t>
            </a:r>
            <a:r>
              <a:rPr lang="th-TH" dirty="0" smtClean="0">
                <a:hlinkClick r:id="rId14" tooltip="พระบาทสมเด็จพระพุทธเลิศหล้านภาลัย"/>
              </a:rPr>
              <a:t>พระบาทสมเด็จพระพุทธเลิศหล้านภาลัย</a:t>
            </a:r>
            <a:r>
              <a:rPr lang="th-TH" dirty="0" smtClean="0"/>
              <a:t> ก็ยังสูงล้ำเป็นล้นพ้นอย่างไม่มีวันจางหายไปแม้ในวาระสุดท้าย สุนทรภู่รำพันถึงพระมหากรุณาธิคุณหลายครั้งในงานเขียนเรื่องต่างๆ ของท่าน ในงานประพันธ์เรื่อง </a:t>
            </a:r>
            <a:r>
              <a:rPr lang="th-TH" i="1" dirty="0" smtClean="0">
                <a:hlinkClick r:id="rId15" tooltip="นิราศพระประธม"/>
              </a:rPr>
              <a:t>นิราศพระประธม</a:t>
            </a:r>
            <a:r>
              <a:rPr lang="th-TH" dirty="0" smtClean="0"/>
              <a:t> ซึ่งสุนทรภู่ประพันธ์หลังจากลาสิกขาบท และมีอายุกว่า 60 ปีแล้ว สุนทรภู่เรียกตนเองว่าเป็น </a:t>
            </a:r>
            <a:r>
              <a:rPr lang="th-TH" i="1" dirty="0" smtClean="0"/>
              <a:t>"สุนทราอาลักษณ์เจ้าจักรพาฬ   พระทรงสารศรีเศวตเกศกุญชร"</a:t>
            </a:r>
            <a:r>
              <a:rPr lang="th-TH" dirty="0" smtClean="0"/>
              <a:t> กล่าวคือเป็นอาลักษณ์ของ "พระเจ้าช้างเผือก" อันเป็นพระสมัญญานามของพระบาทสมเด็จพระพุทธเลิศหล้านภาลัยสุนทรภู่ได้แสดงจิตเจตนาในความจงรักภักดีอย่างไม่เสื่อมคลาย ปรากฏใน </a:t>
            </a:r>
            <a:r>
              <a:rPr lang="th-TH" i="1" dirty="0" smtClean="0">
                <a:hlinkClick r:id="rId16" tooltip="นิราศภูเขาทอง"/>
              </a:rPr>
              <a:t>นิราศภูเขาทอง</a:t>
            </a:r>
            <a:r>
              <a:rPr lang="th-TH" dirty="0" smtClean="0"/>
              <a:t> ความว่า </a:t>
            </a:r>
            <a:r>
              <a:rPr lang="th-TH" i="1" dirty="0" smtClean="0"/>
              <a:t>"จะสร้างพรตอตส่าห์ส่งบุญถวาย   ประพฤติฝ่ายสมถะทั้งวสา   เป็นสิ่งของฉลองคุณมุลิกา   </a:t>
            </a:r>
            <a:r>
              <a:rPr lang="th-TH" b="1" i="1" dirty="0" smtClean="0"/>
              <a:t>ขอเป็นข้าเคียงพระบาททุกชาติไป</a:t>
            </a:r>
            <a:endParaRPr lang="th-TH" dirty="0" smtClean="0"/>
          </a:p>
          <a:p>
            <a:endParaRPr lang="th-TH" dirty="0"/>
          </a:p>
        </p:txBody>
      </p:sp>
      <p:pic>
        <p:nvPicPr>
          <p:cNvPr id="31746" name="Picture 2" descr="http://sujitwongthes.com/wp-content/uploads/2009/02/cover_stpoo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143240" y="142852"/>
            <a:ext cx="1357322" cy="1714513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ความรู้และทักษะ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428596" y="1428736"/>
            <a:ext cx="8229600" cy="4525963"/>
          </a:xfrm>
        </p:spPr>
        <p:txBody>
          <a:bodyPr>
            <a:normAutofit fontScale="25000" lnSpcReduction="20000"/>
          </a:bodyPr>
          <a:lstStyle/>
          <a:p>
            <a:r>
              <a:rPr lang="th-TH" sz="5400" b="1" dirty="0" smtClean="0"/>
              <a:t>ความรู้และทักษะ</a:t>
            </a:r>
          </a:p>
          <a:p>
            <a:r>
              <a:rPr lang="th-TH" sz="5400" dirty="0" smtClean="0"/>
              <a:t>เมื่อพิจารณาจากผลงานต่างๆ ของสุนทรภู่ ไม่ว่าจะเป็นงานเขียนนิราศหรือกลอนนิยาย สุนทรภู่มักแทรกสุภาษิต คำพังเพย คำเปรียบเทียบต่างๆ ทำให้ทราบว่าสุนทรภู่นี้ได้อ่านหนังสือมามาก จนสามารถนำเรื่องราวต่างๆ ที่ตนทราบมาแทรกเข้าไปในผลงานได้อย่างแนบเนียน เนื้อหาหลายส่วนในงานเขียนเรื่อง </a:t>
            </a:r>
            <a:r>
              <a:rPr lang="th-TH" sz="5400" i="1" dirty="0" smtClean="0">
                <a:hlinkClick r:id="rId3" tooltip="พระอภัยมณี"/>
              </a:rPr>
              <a:t>พระอภัยมณี</a:t>
            </a:r>
            <a:r>
              <a:rPr lang="th-TH" sz="5400" dirty="0" smtClean="0"/>
              <a:t> ทำให้ทราบว่า สุนทรภู่มีความรอบรู้แตกฉานใน</a:t>
            </a:r>
            <a:r>
              <a:rPr lang="th-TH" sz="5400" dirty="0">
                <a:hlinkClick r:id="rId4" tooltip="สมุดภาพไตรภูมิ (หน้านี้ไม่มี)"/>
              </a:rPr>
              <a:t>สมุดภาพไตรภูมิ</a:t>
            </a:r>
            <a:r>
              <a:rPr lang="th-TH" sz="5400" dirty="0" smtClean="0"/>
              <a:t> ทั้งเกร็ดเล็กเกร็ดน้อยที่นำมาดัดแปลงประดิษฐ์เข้าไว้ในท้องเรื่อง เช่น การเรียกชื่อปลาทะเลแปลกๆ และการกล่าวถึงตราพระราหูนอกจากนี้ยังมีความรอบรู้ในวรรณคดีประเทศต่างๆ เช่น จีน อาหรับ แขก ไทย ชวา เป็นต้นนักวิชาการโดยมากเห็นพ้องกันว่า สุนทรภู่ได้รับอิทธิพลจากวรรณคดีจีนเรื่อง </a:t>
            </a:r>
            <a:r>
              <a:rPr lang="th-TH" sz="5400" dirty="0">
                <a:hlinkClick r:id="rId5" tooltip="ไซ่ฮั่น (หน้านี้ไม่มี)"/>
              </a:rPr>
              <a:t>ไซ่ฮั่น</a:t>
            </a:r>
            <a:r>
              <a:rPr lang="th-TH" sz="5400" dirty="0" smtClean="0"/>
              <a:t> </a:t>
            </a:r>
            <a:r>
              <a:rPr lang="th-TH" sz="5400" dirty="0" smtClean="0">
                <a:hlinkClick r:id="rId6" tooltip="สามก๊ก"/>
              </a:rPr>
              <a:t>สามก๊ก</a:t>
            </a:r>
            <a:r>
              <a:rPr lang="th-TH" sz="5400" dirty="0" smtClean="0"/>
              <a:t> วรรณคดีอาหรับ เช่น </a:t>
            </a:r>
            <a:r>
              <a:rPr lang="th-TH" sz="5400" dirty="0" smtClean="0">
                <a:hlinkClick r:id="rId7" tooltip="อาหรับราตรี"/>
              </a:rPr>
              <a:t>อาหรับราตรี</a:t>
            </a:r>
            <a:r>
              <a:rPr lang="th-TH" sz="5400" dirty="0" smtClean="0"/>
              <a:t> รวมถึงเกร็ด</a:t>
            </a:r>
            <a:r>
              <a:rPr lang="th-TH" sz="5400" dirty="0" smtClean="0">
                <a:hlinkClick r:id="rId8" tooltip="คัมภีร์ไบเบิล"/>
              </a:rPr>
              <a:t>คัมภีร์ไบเบิล</a:t>
            </a:r>
            <a:r>
              <a:rPr lang="th-TH" sz="5400" dirty="0" smtClean="0"/>
              <a:t> เรื่องของหมอสอนศาสนา ตำนานเมือง</a:t>
            </a:r>
            <a:r>
              <a:rPr lang="th-TH" sz="5400" dirty="0" smtClean="0">
                <a:hlinkClick r:id="rId9" tooltip="แอตแลนติส"/>
              </a:rPr>
              <a:t>แอตแลนติส</a:t>
            </a:r>
            <a:r>
              <a:rPr lang="th-TH" sz="5400" dirty="0" smtClean="0"/>
              <a:t> ซึ่งสะท้อนให้เห็นอิทธิพลเหล่านี้อยู่ในผลงานเรื่อง </a:t>
            </a:r>
            <a:r>
              <a:rPr lang="th-TH" sz="5400" i="1" dirty="0" smtClean="0"/>
              <a:t>พระอภัยมณี</a:t>
            </a:r>
            <a:r>
              <a:rPr lang="th-TH" sz="5400" dirty="0" smtClean="0"/>
              <a:t> มากที่สุด</a:t>
            </a:r>
          </a:p>
          <a:p>
            <a:r>
              <a:rPr lang="th-TH" sz="5400" dirty="0" smtClean="0"/>
              <a:t>สุนทรภู่ยังมีความรู้ด้าน</a:t>
            </a:r>
            <a:r>
              <a:rPr lang="th-TH" sz="5400" dirty="0" smtClean="0">
                <a:hlinkClick r:id="rId10" tooltip="ดาราศาสตร์"/>
              </a:rPr>
              <a:t>ดาราศาสตร์</a:t>
            </a:r>
            <a:r>
              <a:rPr lang="th-TH" sz="5400" dirty="0" smtClean="0"/>
              <a:t> หรือการดูดาว โดยที่สัมพันธ์กับความรู้ด้าน</a:t>
            </a:r>
            <a:r>
              <a:rPr lang="th-TH" sz="5400" dirty="0" smtClean="0">
                <a:hlinkClick r:id="rId11" tooltip="โหราศาสตร์"/>
              </a:rPr>
              <a:t>โหราศาสตร์</a:t>
            </a:r>
            <a:r>
              <a:rPr lang="th-TH" sz="5400" dirty="0" smtClean="0"/>
              <a:t> ด้วยปรากฏว่าสุนทรภู่เอ่ยถึงชื่อดวงดาวต่างๆ ด้วยภาษาโหร เช่น ดาวเรือไชยหรือดาวสำเภาทอง ดาวธง ดาวโลง ดาวกา ดาวหามผี ทั้งยังบรรยายถึงคำทำนายโบร่ำโบราณเช่น </a:t>
            </a:r>
            <a:r>
              <a:rPr lang="th-TH" sz="5400" i="1" dirty="0" smtClean="0"/>
              <a:t>"แม้นดาวกามาใกล้ในมนุษย์ จะม้วยมุดมรณาเป็นห่าโหง</a:t>
            </a:r>
            <a:r>
              <a:rPr lang="th-TH" sz="5400" dirty="0" smtClean="0"/>
              <a:t>ดังนี้เป็นต้น</a:t>
            </a:r>
          </a:p>
          <a:p>
            <a:r>
              <a:rPr lang="th-TH" sz="5400" dirty="0" smtClean="0"/>
              <a:t>การที่สุนทรภู่มีความรอบรู้มากมายและรอบด้านเช่นนี้ สันนิษฐานว่าสุนทรภู่น่าจะสามารถเข้าถึงแหล่งข้อมูลด้านเอกสารสำคัญซึ่งมีอยู่เป็นจำนวนค่อนข้างน้อยเนื่องจากเป็นช่วงหลังการเสีย</a:t>
            </a:r>
            <a:r>
              <a:rPr lang="th-TH" sz="5400" dirty="0" smtClean="0">
                <a:hlinkClick r:id="rId12" tooltip="กรุงศรีอยุธยา"/>
              </a:rPr>
              <a:t>กรุงศรีอยุธยา</a:t>
            </a:r>
            <a:r>
              <a:rPr lang="th-TH" sz="5400" dirty="0" smtClean="0"/>
              <a:t>ไม่นาน ทั้งนี้เนื่องมาจากตำแหน่งหน้าที่การงานของสุนทรภู่นั่นเอง นอกจากนี้การที่สุนทรภู่มีแนวคิดสมัยใหม่แบบตะวันตก จนได้สมญาว่าเป็น "มหากวีกระฎุมพีย่อมมีความเป็นไปได้ที่สุนทรภู่ซึ่งมีพื้นอุปนิสัยใจคอกว้างขวางชอบคบคนมาก น่าจะได้รู้จักมักจี่กับชาวต่างประเทศและพ่อค้าชาวตะวันตก ปราโมทย์ ทัศนาสุวรรณ เห็นว่าบางทีสุนทรภู่อาจจะพูด</a:t>
            </a:r>
            <a:r>
              <a:rPr lang="th-TH" sz="5400" dirty="0" smtClean="0">
                <a:hlinkClick r:id="rId13" tooltip="ภาษาอังกฤษ"/>
              </a:rPr>
              <a:t>ภาษาอังกฤษ</a:t>
            </a:r>
            <a:r>
              <a:rPr lang="th-TH" sz="5400" dirty="0" smtClean="0"/>
              <a:t>ได้ก็เป็นได้อันเป็นที่มาของการที่พระอภัยมณีและสินสมุทรสามารถพูดภาษาต่างประเทศได้หลายภาษา รวมถึงเรื่องราวโพ้นทะเลและชื่อดินแดนต่างๆ ที่เหล่านักเดินเรือน่าจะเล่าให้สุนทรภู่ฟัง</a:t>
            </a:r>
          </a:p>
          <a:p>
            <a:r>
              <a:rPr lang="th-TH" sz="5400" dirty="0" smtClean="0"/>
              <a:t>แต่ไม่ว่าสุนทรภู่จะได้รับข้อมูลโพ้นทะเลจากเหล่าสหายของเขาหรือไม่ สุนทรภู่ก็ยังพรรณนาถึงเรื่องล้ำยุคล้ำสมัยมากมายที่แสดงถึงจินตนาการของเขาเอง อันเป็นสิ่งที่ยังไม่ได้ปรากฏหรือสำเร็จขึ้นในยุคสมัยนั้น เช่น ในผลงานเรื่อง </a:t>
            </a:r>
            <a:r>
              <a:rPr lang="th-TH" sz="5400" i="1" dirty="0" smtClean="0"/>
              <a:t>พระอภัยมณี</a:t>
            </a:r>
            <a:r>
              <a:rPr lang="th-TH" sz="5400" dirty="0" smtClean="0"/>
              <a:t> มี</a:t>
            </a:r>
            <a:r>
              <a:rPr lang="th-TH" sz="5400" dirty="0">
                <a:hlinkClick r:id="rId14" tooltip="เรือเดินสมุทร (หน้านี้ไม่มี)"/>
              </a:rPr>
              <a:t>เรือเดินสมุทร</a:t>
            </a:r>
            <a:r>
              <a:rPr lang="th-TH" sz="5400" dirty="0" smtClean="0"/>
              <a:t>ขนาดใหญ่ที่สามารถปลูกตึกปลูกสวนไว้บนเรือได้ นางละเวงมีหีบเสียงที่เล่นได้เอง (ด้วย</a:t>
            </a:r>
            <a:r>
              <a:rPr lang="th-TH" sz="5400" dirty="0" smtClean="0">
                <a:hlinkClick r:id="rId15" tooltip="ไฟฟ้า"/>
              </a:rPr>
              <a:t>ไฟฟ้า</a:t>
            </a:r>
            <a:r>
              <a:rPr lang="th-TH" sz="5400" dirty="0" smtClean="0"/>
              <a:t>) หรือเรือสะเทินน้ำสะเทินบกของพราหมณ์โมรา สุนทรภู่ได้รับยกย่องว่าเป็นจินตกวีที่มีชื่อเสียงผู้หนึ่งแห่งยุคสมัย ปรากฏเนื้อความยืนยันอยู่ในหนังสือ </a:t>
            </a:r>
            <a:r>
              <a:rPr lang="th-TH" sz="5400" i="1" dirty="0" smtClean="0"/>
              <a:t>ประวัติสุนทรภู่</a:t>
            </a:r>
            <a:r>
              <a:rPr lang="th-TH" sz="5400" dirty="0" smtClean="0"/>
              <a:t> ของ</a:t>
            </a:r>
            <a:r>
              <a:rPr lang="th-TH" sz="5400" dirty="0">
                <a:hlinkClick r:id="rId16" tooltip="พระยาปริยัติธรรมธาดา (หน้านี้ไม่มี)"/>
              </a:rPr>
              <a:t>พระยาปริยัติธรรมธาดา</a:t>
            </a:r>
            <a:r>
              <a:rPr lang="th-TH" sz="5400" dirty="0" smtClean="0"/>
              <a:t> (แพ ตาละลักษมณ์) ความว่า "...ในแผ่นดินพระบาทสมเด็จพระพุทธเลิศหล้านภาลัยนั้น ฝ่าย</a:t>
            </a:r>
            <a:r>
              <a:rPr lang="th-TH" sz="5400" i="1" dirty="0" smtClean="0"/>
              <a:t>จินตกวีมีชื่อ</a:t>
            </a:r>
            <a:r>
              <a:rPr lang="th-TH" sz="5400" dirty="0" smtClean="0"/>
              <a:t>คือหมายเอาสมเด็จพระพุทธเจ้าอยู่หัวเป็นประธานแล้ว มีท่านที่ได้รู้เรื่องราวในทางนี้กล่าวว่าพระองค์มีเอตทัคคสาวกในการสโมสรกาพย์กลอนโคลงฉัณท์อยู่ ๖ นาย คือ พระบาทสมเด็จพระนั่งเกล้าฯ ๑ ท่านสุนทรภู่ ๑ นายทรงใจภักดิ์ ๑ พระยาพจนาพิมล (วันรัตทองอยู่) ๑ กรมขุนศรีสุนทร ๑ พระนายไวย ๑ ภายหลังเป็นพระยากรุง (ชื่อเผือก) ๑ ในหกท่านนี้แล ได้รับต้นประชันแข่งขันกันอยู่เสมอ...</a:t>
            </a:r>
          </a:p>
          <a:p>
            <a:r>
              <a:rPr lang="th-TH" sz="5400" dirty="0" smtClean="0"/>
              <a:t>ทักษะอีกประการหนึ่งของสุนทรภู่ได้แก่ ความเชี่ยวชำนาญในการเลือกใช้ถ้อยคำอย่างเหมาะสมเพื่อใช้พรรณนาเนื้อความในกวีนิพนธ์ของตน โดยเฉพาะในงานประพันธ์ประเภทนิราศ ทำให้ผู้อ่านแลเห็นภาพหรือได้ยินเสียงราวกับได้ร่วมเดินทางไปกับผู้ประพันธ์ด้วย สุนทรภู่ยังมีไหวพริบปฏิภาณในการประพันธ์ กล่าวได้ว่าไม่เคยจนถ้อยคำที่จะใช้ เล่าว่าครั้งหนึ่งเมื่อภิกษุภู่ออกจาริกจอดเรืออยู่ มีชาวบ้านนำภัตตาหารจะมาถวาย แต่ว่าคำถวายไม่เป็น ภิกษุภู่จึงสอนชาวบ้านให้ว่าคำถวายเป็นกลอนตามสิ่งของที่จะถวายว่า </a:t>
            </a:r>
            <a:r>
              <a:rPr lang="th-TH" sz="5400" i="1" dirty="0" smtClean="0"/>
              <a:t>"อิมัสมิงริมฝั่ง อิมังปลาร้า กุ้งแห้งแตงกวา อีกปลาดุกย่าง ช่อมะกอกดอกมะปราง เนื้อย่างยำมะดัน ข้าวสุกค่อนขัน น้ำมันขวดหนึ่ง น้ำผึ้งครึ่งโถ ส้มโอแช่อิ่ม ทับทิมสองผล เป็นยอดกุศล สังฆัสสะ เทมิ</a:t>
            </a:r>
            <a:endParaRPr lang="th-TH" sz="5400" dirty="0" smtClean="0"/>
          </a:p>
          <a:p>
            <a:r>
              <a:rPr lang="th-TH" sz="5400" dirty="0" smtClean="0"/>
              <a:t>อันว่า "</a:t>
            </a:r>
            <a:r>
              <a:rPr lang="th-TH" sz="5400" dirty="0" smtClean="0">
                <a:hlinkClick r:id="rId17" tooltip="กวี"/>
              </a:rPr>
              <a:t>กวี</a:t>
            </a:r>
            <a:r>
              <a:rPr lang="th-TH" sz="5400" dirty="0" smtClean="0"/>
              <a:t>" นั้นแบ่งได้เป็น 4 จำพวกคือ </a:t>
            </a:r>
            <a:r>
              <a:rPr lang="th-TH" sz="5400" i="1" dirty="0" smtClean="0"/>
              <a:t>จินตกวี</a:t>
            </a:r>
            <a:r>
              <a:rPr lang="th-TH" sz="5400" dirty="0" smtClean="0"/>
              <a:t> ผู้แต่งโดยความคิดของตน </a:t>
            </a:r>
            <a:r>
              <a:rPr lang="th-TH" sz="5400" i="1" dirty="0" smtClean="0"/>
              <a:t>สุตกวี</a:t>
            </a:r>
            <a:r>
              <a:rPr lang="th-TH" sz="5400" dirty="0" smtClean="0"/>
              <a:t> ผู้แต่งตามที่ได้ยินได้ฟังมา </a:t>
            </a:r>
            <a:r>
              <a:rPr lang="th-TH" sz="5400" i="1" dirty="0" smtClean="0"/>
              <a:t>อรรถกวี</a:t>
            </a:r>
            <a:r>
              <a:rPr lang="th-TH" sz="5400" dirty="0" smtClean="0"/>
              <a:t> ผู้แต่งตามเหตุการณ์ที่เกิดขึ้นจริง และ </a:t>
            </a:r>
            <a:r>
              <a:rPr lang="th-TH" sz="5400" i="1" dirty="0" smtClean="0"/>
              <a:t>ปฏิภาณกวี</a:t>
            </a:r>
            <a:r>
              <a:rPr lang="th-TH" sz="5400" dirty="0" smtClean="0"/>
              <a:t> ผู้มีความสามารถใช้ปฏิภาณแต่งกลอนสด เมื่อพิจารณาจากความรู้และทักษะทั้งปวงของสุนทรภู่ อาจลงความเห็นได้ว่า สุนทรภู่เป็นมหากวีเอกที่มีความสามารถครบทั้ง 4 ประการอย่างแท้จริง</a:t>
            </a:r>
          </a:p>
          <a:p>
            <a:endParaRPr lang="th-TH" dirty="0"/>
          </a:p>
        </p:txBody>
      </p:sp>
      <p:pic>
        <p:nvPicPr>
          <p:cNvPr id="33794" name="Picture 2" descr="http://scoop.mthai.com/wp-content/uploads/2009/06/520624pu60.jpg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3286116" y="0"/>
            <a:ext cx="1525346" cy="1500198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การสร้างวรรณกรรม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h-TH" b="1" dirty="0" smtClean="0"/>
              <a:t>การสร้างวรรณกรรม</a:t>
            </a:r>
          </a:p>
          <a:p>
            <a:r>
              <a:rPr lang="th-TH" dirty="0" smtClean="0"/>
              <a:t>งานประพันธ์วรรณคดีในยุคก่อนหน้าสุนทรภู่ คือยุคอยุธยาตอนปลาย ยังเป็นวรรณกรรมสำหรับชนชั้นสูง ได้แก่ราชสำนักและขุนนาง เป็นวรรณกรรมที่สร้างขึ้นเพื่อการอ่านและเพื่อความรู้หรือพิธีการ เช่น </a:t>
            </a:r>
            <a:r>
              <a:rPr lang="th-TH" i="1" dirty="0" smtClean="0">
                <a:hlinkClick r:id="rId3" tooltip="กาพย์มหาชาติ"/>
              </a:rPr>
              <a:t>กาพย์มหาชาติ</a:t>
            </a:r>
            <a:r>
              <a:rPr lang="th-TH" dirty="0" smtClean="0"/>
              <a:t> หรือ </a:t>
            </a:r>
            <a:r>
              <a:rPr lang="th-TH" i="1" dirty="0" smtClean="0">
                <a:hlinkClick r:id="rId4" tooltip="พระมาลัยคำหลวง"/>
              </a:rPr>
              <a:t>พระมาลัยคำหลวง</a:t>
            </a:r>
            <a:r>
              <a:rPr lang="th-TH" dirty="0" smtClean="0"/>
              <a:t>ทว่างานของสุนทรภู่เป็นการปฏิวัติการสร้างวรรณกรรมแห่งยุครัตนโกสินทร์ คือเป็นวรรณกรรมสำหรับคนทั่วไป เป็นวรรณกรรมสำหรับการฟังและความบันเทิงเห็นได้จากงานเขียนนิราศเรื่องแรกคือ </a:t>
            </a:r>
            <a:r>
              <a:rPr lang="th-TH" i="1" dirty="0" smtClean="0">
                <a:hlinkClick r:id="rId5" tooltip="นิราศเมืองแกลง"/>
              </a:rPr>
              <a:t>นิราศเมืองแกลง</a:t>
            </a:r>
            <a:r>
              <a:rPr lang="th-TH" dirty="0" smtClean="0"/>
              <a:t> มีที่ระบุไว้ในตอนท้ายของนิราศว่า แต่งมาฝากแม่จัน รวมถึงใน </a:t>
            </a:r>
            <a:r>
              <a:rPr lang="th-TH" i="1" dirty="0" smtClean="0">
                <a:hlinkClick r:id="rId6" tooltip="นิราศพระบาท"/>
              </a:rPr>
              <a:t>นิราศพระบาท</a:t>
            </a:r>
            <a:r>
              <a:rPr lang="th-TH" dirty="0" smtClean="0"/>
              <a:t> และ </a:t>
            </a:r>
            <a:r>
              <a:rPr lang="th-TH" i="1" dirty="0" smtClean="0">
                <a:hlinkClick r:id="rId7" tooltip="นิราศภูเขาทอง"/>
              </a:rPr>
              <a:t>นิราศภูเขาทอง</a:t>
            </a:r>
            <a:r>
              <a:rPr lang="th-TH" dirty="0" smtClean="0"/>
              <a:t> ซึ่งมีถ้อยคำสื่อสารกับผู้อ่านอย่างชัดเจน วรรณกรรมเหล่านี้ไม่ใช่วรรณกรรมสำหรับการศึกษา และไม่ใช่สำหรับพิธีการ</a:t>
            </a:r>
          </a:p>
          <a:p>
            <a:r>
              <a:rPr lang="th-TH" dirty="0" smtClean="0"/>
              <a:t>สำหรับวรรณกรรมที่สร้างขึ้นโดยหน้าที่ตามที่ได้รับพระบรมราชโองการ มีปรากฏถึงปัจจุบันได้แก่ </a:t>
            </a:r>
            <a:r>
              <a:rPr lang="th-TH" i="1" dirty="0" smtClean="0"/>
              <a:t>เสภาเรื่อง</a:t>
            </a:r>
            <a:r>
              <a:rPr lang="th-TH" i="1" dirty="0" smtClean="0">
                <a:hlinkClick r:id="rId8" tooltip="ขุนช้างขุนแผน"/>
              </a:rPr>
              <a:t>ขุนช้างขุนแผน</a:t>
            </a:r>
            <a:r>
              <a:rPr lang="th-TH" i="1" dirty="0" smtClean="0"/>
              <a:t> ตอน </a:t>
            </a:r>
            <a:r>
              <a:rPr lang="th-TH" i="1" dirty="0">
                <a:hlinkClick r:id="rId9" tooltip="ขุนข้างขุนแผน ตอน กำเนิดพลายงาม (หน้านี้ไม่มี)"/>
              </a:rPr>
              <a:t>กำเนิดพลายงาม</a:t>
            </a:r>
            <a:r>
              <a:rPr lang="th-TH" dirty="0" smtClean="0"/>
              <a:t> ในสมัยรัชกาลที่ 2 และ </a:t>
            </a:r>
            <a:r>
              <a:rPr lang="th-TH" i="1" dirty="0">
                <a:hlinkClick r:id="rId10" tooltip="เสภาพระราชพงศาวดาร (หน้านี้ไม่มี)"/>
              </a:rPr>
              <a:t>เสภาพระราชพงศาวดาร</a:t>
            </a:r>
            <a:r>
              <a:rPr lang="th-TH" dirty="0" smtClean="0"/>
              <a:t> ในสมัยรัชกาลที่ 4 ส่วนที่แต่งขึ้นเพื่อถวายแด่องค์อุปถัมภ์ ได้แก่ </a:t>
            </a:r>
            <a:r>
              <a:rPr lang="th-TH" i="1" dirty="0" smtClean="0">
                <a:hlinkClick r:id="rId11" tooltip="สิงหไตรภพ"/>
              </a:rPr>
              <a:t>สิงหไตรภพ</a:t>
            </a:r>
            <a:r>
              <a:rPr lang="th-TH" dirty="0" smtClean="0"/>
              <a:t> </a:t>
            </a:r>
            <a:r>
              <a:rPr lang="th-TH" i="1" dirty="0" smtClean="0">
                <a:hlinkClick r:id="rId12" tooltip="เพลงยาวถวายโอวาท"/>
              </a:rPr>
              <a:t>เพลงยาวถวายโอวาท</a:t>
            </a:r>
            <a:r>
              <a:rPr lang="th-TH" dirty="0" smtClean="0"/>
              <a:t> </a:t>
            </a:r>
            <a:r>
              <a:rPr lang="th-TH" i="1" dirty="0" smtClean="0">
                <a:hlinkClick r:id="rId13" tooltip="สวัสดิรักษา"/>
              </a:rPr>
              <a:t>สวัสดิรักษา</a:t>
            </a:r>
            <a:r>
              <a:rPr lang="th-TH" dirty="0" smtClean="0"/>
              <a:t> </a:t>
            </a:r>
            <a:r>
              <a:rPr lang="th-TH" i="1" dirty="0" smtClean="0"/>
              <a:t>บทเห่กล่อมพระบรรทม</a:t>
            </a:r>
            <a:r>
              <a:rPr lang="th-TH" dirty="0" smtClean="0"/>
              <a:t> และ </a:t>
            </a:r>
            <a:r>
              <a:rPr lang="th-TH" i="1" dirty="0" smtClean="0"/>
              <a:t>บทละครเรื่อง </a:t>
            </a:r>
            <a:r>
              <a:rPr lang="th-TH" i="1" dirty="0">
                <a:hlinkClick r:id="rId14" tooltip="อภัยนุราช (หน้านี้ไม่มี)"/>
              </a:rPr>
              <a:t>อภัยนุราช</a:t>
            </a:r>
            <a:endParaRPr lang="th-TH" dirty="0" smtClean="0"/>
          </a:p>
          <a:p>
            <a:r>
              <a:rPr lang="th-TH" dirty="0" smtClean="0"/>
              <a:t>งานประพันธ์ของสุนทรภู่เกือบทั้งหมดเป็นกลอนสุภาพ ยกเว้น </a:t>
            </a:r>
            <a:r>
              <a:rPr lang="th-TH" i="1" dirty="0" smtClean="0">
                <a:hlinkClick r:id="rId15" tooltip="พระไชยสุริยา"/>
              </a:rPr>
              <a:t>พระไชยสุริยา</a:t>
            </a:r>
            <a:r>
              <a:rPr lang="th-TH" dirty="0" smtClean="0"/>
              <a:t> ที่ประพันธ์เป็นกาพย์ และ </a:t>
            </a:r>
            <a:r>
              <a:rPr lang="th-TH" i="1" dirty="0" smtClean="0">
                <a:hlinkClick r:id="rId16" tooltip="นิราศสุพรรณ"/>
              </a:rPr>
              <a:t>นิราศสุพรรณ</a:t>
            </a:r>
            <a:r>
              <a:rPr lang="th-TH" dirty="0" smtClean="0"/>
              <a:t> ที่ประพันธ์เป็นโคลง ผลงานส่วนใหญ่ของสุนทรภู่เกิดขึ้นในขณะตกยาก คือเมื่อออกบวชเป็นภิกษุและเดินทางจาริกไปทั่วประเทศ สุนทรภู่น่าจะได้บันทึกการเดินทางของตนเอาไว้เป็นนิราศต่างๆ จำนวนมาก แต่หลงเหลือปรากฏมาถึงปัจจุบันเพียง 9 เรื่องเท่านั้น เพราะงานเขียนส่วนใหญ่ของสุนทรภู่ถูกปลวกทำลายไปเสียเกือบหมดเมื่อครั้งจำพรรษาอยู่ที่วัดเทพธิดาราม</a:t>
            </a:r>
          </a:p>
          <a:p>
            <a:endParaRPr lang="th-TH" dirty="0"/>
          </a:p>
        </p:txBody>
      </p:sp>
      <p:pic>
        <p:nvPicPr>
          <p:cNvPr id="35842" name="Picture 2" descr="http://campus.sanook.com/story_picture/m/04326_002.jpg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3286116" y="142852"/>
            <a:ext cx="1643074" cy="1726602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แนวทางการประพันธ์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h-TH" b="1" dirty="0" smtClean="0"/>
              <a:t>แนวทางการประพันธ์</a:t>
            </a:r>
          </a:p>
          <a:p>
            <a:r>
              <a:rPr lang="th-TH" dirty="0" smtClean="0"/>
              <a:t>สุนทรภู่ชำนาญงานประพันธ์ประเภทกลอนสุภาพอย่างวิเศษ ได้ริเริ่มการใช้กลอนสุภาพมาแต่งกลอนนิทาน โดยมี </a:t>
            </a:r>
            <a:r>
              <a:rPr lang="th-TH" i="1" dirty="0" smtClean="0">
                <a:hlinkClick r:id="rId3" tooltip="โคบุตร"/>
              </a:rPr>
              <a:t>โคบุตร</a:t>
            </a:r>
            <a:r>
              <a:rPr lang="th-TH" dirty="0" smtClean="0"/>
              <a:t> เป็นเรื่องแรก ซึ่งแต่เดิมมากลอนนิทานเท่าที่ปรากฏมาแต่ครั้งกรุงศรีอยุธยาล้วนแต่เป็นกลอนกาพย์ทั้งสิ้นนาย</a:t>
            </a:r>
            <a:r>
              <a:rPr lang="th-TH" dirty="0">
                <a:hlinkClick r:id="rId4" tooltip="เจือ สตะเวทิน (หน้านี้ไม่มี)"/>
              </a:rPr>
              <a:t>เจือ สตะเวทิน</a:t>
            </a:r>
            <a:r>
              <a:rPr lang="th-TH" dirty="0" smtClean="0"/>
              <a:t> ได้กล่าวยกย่องสุนทรภู่ในการริเริ่มใช้กลอนสุภาพบรรยายเรื่องราวเป็นนิทานว่า "ท่านสุนทรภู่ ได้เริ่มศักราชใหม่แห่งการกวีของเมืองไทย โดยสร้างโคบุตรขึ้นด้วยกลอนสุภาพ นับตั้งแต่เดิมมา เรื่องนิทานมักเขียนเป็น</a:t>
            </a:r>
            <a:r>
              <a:rPr lang="th-TH" dirty="0" smtClean="0">
                <a:hlinkClick r:id="rId5" tooltip="ลิลิต"/>
              </a:rPr>
              <a:t>ลิลิต</a:t>
            </a:r>
            <a:r>
              <a:rPr lang="th-TH" dirty="0" smtClean="0"/>
              <a:t> </a:t>
            </a:r>
            <a:r>
              <a:rPr lang="th-TH" dirty="0" smtClean="0">
                <a:hlinkClick r:id="rId6" tooltip="ฉันท์"/>
              </a:rPr>
              <a:t>ฉันท์</a:t>
            </a:r>
            <a:r>
              <a:rPr lang="th-TH" dirty="0" smtClean="0"/>
              <a:t> หรือ</a:t>
            </a:r>
            <a:r>
              <a:rPr lang="th-TH" dirty="0" smtClean="0">
                <a:hlinkClick r:id="rId7" tooltip="กาพย์"/>
              </a:rPr>
              <a:t>กาพย์</a:t>
            </a:r>
            <a:r>
              <a:rPr lang="th-TH" dirty="0" smtClean="0"/>
              <a:t> สุนทรภู่เป็นคนแรกที่เสนอศิลปะของ</a:t>
            </a:r>
            <a:r>
              <a:rPr lang="th-TH" dirty="0" smtClean="0">
                <a:hlinkClick r:id="rId8" tooltip="กลอนสุภาพ"/>
              </a:rPr>
              <a:t>กลอนสุภาพ</a:t>
            </a:r>
            <a:r>
              <a:rPr lang="th-TH" dirty="0" smtClean="0"/>
              <a:t> ในการสร้างนิทานประโลมโลก และก็เป็นผลสำเร็จ </a:t>
            </a:r>
            <a:r>
              <a:rPr lang="th-TH" dirty="0" smtClean="0">
                <a:hlinkClick r:id="rId3" tooltip="โคบุตร"/>
              </a:rPr>
              <a:t>โคบุตร</a:t>
            </a:r>
            <a:r>
              <a:rPr lang="th-TH" dirty="0" smtClean="0"/>
              <a:t>กลายเป็นวรรณกรรมแบบฉบับที่นักแต่งกลอนทั้งหลายถือเป็นครู นับได้ว่า โคบุตรมีส่วนสำคัญยิ่งในประวัติวรรณคดีของชาติไทย</a:t>
            </a:r>
          </a:p>
          <a:p>
            <a:r>
              <a:rPr lang="th-TH" dirty="0" smtClean="0"/>
              <a:t>สุนทรภู่ยังได้ปฏิวัติขนบการประพันธ์นิราศด้วย ด้วยแต่เดิมมาขนบการเขียน</a:t>
            </a:r>
            <a:r>
              <a:rPr lang="th-TH" dirty="0" smtClean="0">
                <a:hlinkClick r:id="rId9" tooltip="นิราศ"/>
              </a:rPr>
              <a:t>นิราศ</a:t>
            </a:r>
            <a:r>
              <a:rPr lang="th-TH" dirty="0" smtClean="0"/>
              <a:t>ยังนิยมเขียนเป็น</a:t>
            </a:r>
            <a:r>
              <a:rPr lang="th-TH" dirty="0" smtClean="0">
                <a:hlinkClick r:id="rId10" tooltip="โคลง"/>
              </a:rPr>
              <a:t>โคลง</a:t>
            </a:r>
            <a:r>
              <a:rPr lang="th-TH" dirty="0" smtClean="0"/>
              <a:t> ลักษณะการประพันธ์แบบเพลงยาว (คือการประพันธ์</a:t>
            </a:r>
            <a:r>
              <a:rPr lang="th-TH" dirty="0" smtClean="0">
                <a:hlinkClick r:id="rId11" tooltip="กลอน"/>
              </a:rPr>
              <a:t>กลอน</a:t>
            </a:r>
            <a:r>
              <a:rPr lang="th-TH" dirty="0" smtClean="0"/>
              <a:t>) ยังไม่เรียกว่า นิราศ แม้</a:t>
            </a:r>
            <a:r>
              <a:rPr lang="th-TH" dirty="0">
                <a:hlinkClick r:id="rId12" tooltip="นิราศท่าดินแดง (หน้านี้ไม่มี)"/>
              </a:rPr>
              <a:t>นิราศรบพม่าที่ท่าดินแดง</a:t>
            </a:r>
            <a:r>
              <a:rPr lang="th-TH" dirty="0" smtClean="0"/>
              <a:t> เดิมก็เรียกว่าเป็นเพลงยาวจดหมายเหตุ มาเปลี่ยนการเรียกเป็นนิราศในชั้นหลัง สุนทรภู่เป็นผู้ริเริ่มการแต่งกลอนนิราศเป็นคนแรกและทำให้กลอนนิราศเป็นที่นิยมแพร่หลายโดยการนำรูปแบบของเพลงยาวจดหมายเหตุมาผสมกับคำประพันธ์ประเภทกำสรวล กลวิธีการประพันธ์ที่พรรณนาความระหว่างเส้นการเดินทางกับประสบการณ์ต่างๆ ในชีวิตก็เป็นลักษณะเฉพาะของสุนทรภู่ ซึ่งผู้อื่นจะประพันธ์ในแนวทางเดียวกันนี้ให้ได้ใจความไพเราะและจับใจเท่าสุนทรภู่ก็ยังยาก มิใช่แต่เพียงฝีมือกลอนเท่านั้น ทว่าประสบการณ์ของผู้ประพันธ์จะเทียบกับสุนทรภู่ก็มิได้ด้วยเหตุนี้กลอนนิราศของสุนทรภู่จึงโดดเด่นเป็นที่รู้จักยิ่งกว่ากลอนนิราศของผู้ใด และเป็นต้นแบบของการแต่งนิราศในเวลาต่อมา</a:t>
            </a:r>
          </a:p>
          <a:p>
            <a:r>
              <a:rPr lang="th-TH" dirty="0" smtClean="0"/>
              <a:t>อย่างไรก็ดี นอกเหนือจากงานกลอน สุนทรภู่ก็มีงานประพันธ์ในรูปแบบอื่นอีก เช่น </a:t>
            </a:r>
            <a:r>
              <a:rPr lang="th-TH" i="1" dirty="0" smtClean="0">
                <a:hlinkClick r:id="rId13" tooltip="พระไชยสุริยา"/>
              </a:rPr>
              <a:t>พระไชยสุริยา</a:t>
            </a:r>
            <a:r>
              <a:rPr lang="th-TH" dirty="0" smtClean="0"/>
              <a:t> ที่ประพันธ์เป็นกาพย์ทั้งหมด ประกอบด้วย</a:t>
            </a:r>
            <a:r>
              <a:rPr lang="th-TH" dirty="0" smtClean="0">
                <a:hlinkClick r:id="rId14" tooltip="กาพย์ยานี"/>
              </a:rPr>
              <a:t>กาพย์ยานี</a:t>
            </a:r>
            <a:r>
              <a:rPr lang="th-TH" dirty="0" smtClean="0"/>
              <a:t> </a:t>
            </a:r>
            <a:r>
              <a:rPr lang="th-TH" dirty="0" smtClean="0">
                <a:hlinkClick r:id="rId15" tooltip="กาพย์ฉบัง"/>
              </a:rPr>
              <a:t>กาพย์ฉบัง</a:t>
            </a:r>
            <a:r>
              <a:rPr lang="th-TH" dirty="0" smtClean="0"/>
              <a:t> และ</a:t>
            </a:r>
            <a:r>
              <a:rPr lang="th-TH" dirty="0" smtClean="0">
                <a:hlinkClick r:id="rId16" tooltip="กาพย์สุรางคนางค์"/>
              </a:rPr>
              <a:t>กาพย์สุรางคนางค์</a:t>
            </a:r>
            <a:r>
              <a:rPr lang="th-TH" dirty="0" smtClean="0"/>
              <a:t> ส่วน </a:t>
            </a:r>
            <a:r>
              <a:rPr lang="th-TH" i="1" dirty="0" smtClean="0">
                <a:hlinkClick r:id="rId17" tooltip="นิราศสุพรรณ"/>
              </a:rPr>
              <a:t>นิราศสุพรรณ</a:t>
            </a:r>
            <a:r>
              <a:rPr lang="th-TH" dirty="0" smtClean="0"/>
              <a:t> เป็นนิราศเพียงเรื่องเดียวที่แต่งเป็น</a:t>
            </a:r>
            <a:r>
              <a:rPr lang="th-TH" dirty="0" smtClean="0">
                <a:hlinkClick r:id="rId10" tooltip="โคลง"/>
              </a:rPr>
              <a:t>โคลง</a:t>
            </a:r>
            <a:r>
              <a:rPr lang="th-TH" dirty="0" smtClean="0"/>
              <a:t> ชะรอยจะแต่งเพื่อลบคำสบประมาทว่าแต่งได้แต่เพียงกลอน แต่การแต่งโคลงคงจะไม่ถนัด เพราะไม่ปรากฏว่าสุนทรภู่แต่งกวีนิพนธ์เรื่องอื่นใดด้วยโคลงอีก</a:t>
            </a:r>
          </a:p>
          <a:p>
            <a:endParaRPr lang="th-TH" dirty="0"/>
          </a:p>
        </p:txBody>
      </p:sp>
      <p:pic>
        <p:nvPicPr>
          <p:cNvPr id="37890" name="Picture 2" descr="http://wadnumpu2.files.wordpress.com/2011/06/26064901.gif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3143240" y="142852"/>
            <a:ext cx="1571636" cy="1676419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วรรณกรรมอันเป็นที่เคลือบแคลง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500034" y="2928934"/>
            <a:ext cx="8229600" cy="3768733"/>
          </a:xfrm>
        </p:spPr>
        <p:txBody>
          <a:bodyPr>
            <a:normAutofit fontScale="92500" lnSpcReduction="10000"/>
          </a:bodyPr>
          <a:lstStyle/>
          <a:p>
            <a:r>
              <a:rPr lang="th-TH" b="1" dirty="0" smtClean="0"/>
              <a:t>วรรณกรรมอันเป็นที่เคลือบแคลง</a:t>
            </a:r>
          </a:p>
          <a:p>
            <a:r>
              <a:rPr lang="th-TH" dirty="0" smtClean="0"/>
              <a:t>ในอดีตเคยมีความเข้าใจกันว่า สุนทรภู่เป็นผู้แต่ง </a:t>
            </a:r>
            <a:r>
              <a:rPr lang="th-TH" i="1" dirty="0">
                <a:hlinkClick r:id="rId3" tooltip="นิราศพระแท่นดงรัง (หน้านี้ไม่มี)"/>
              </a:rPr>
              <a:t>นิราศพระแท่นดง</a:t>
            </a:r>
            <a:r>
              <a:rPr lang="th-TH" i="1" dirty="0" smtClean="0">
                <a:hlinkClick r:id="rId3" tooltip="นิราศพระแท่นดงรัง (หน้านี้ไม่มี)"/>
              </a:rPr>
              <a:t>รัง</a:t>
            </a:r>
            <a:r>
              <a:rPr lang="th-TH" dirty="0" smtClean="0"/>
              <a:t>แต่ต่อมา </a:t>
            </a:r>
            <a:r>
              <a:rPr lang="th-TH" dirty="0">
                <a:hlinkClick r:id="rId4" tooltip="ธนิต อยู่โพธิ์ (หน้านี้ไม่มี)"/>
              </a:rPr>
              <a:t>ธนิต อยู่โพธิ์</a:t>
            </a:r>
            <a:r>
              <a:rPr lang="th-TH" dirty="0" smtClean="0"/>
              <a:t> ผู้เชี่ยวชาญวรรณคดีไทยและอดีตอธิบดี</a:t>
            </a:r>
            <a:r>
              <a:rPr lang="th-TH" dirty="0" smtClean="0">
                <a:hlinkClick r:id="rId5" tooltip="กรมศิลปากร"/>
              </a:rPr>
              <a:t>กรมศิลปากร</a:t>
            </a:r>
            <a:r>
              <a:rPr lang="th-TH" dirty="0" smtClean="0"/>
              <a:t> ได้แสดงหลักฐานพิเคราะห์ว่าสำนวนการแต่งนิราศพระแท่นดงรัง ไม่น่าจะใช่ของสุนทรภู่ เมื่อพิจารณาประกอบกับเนื้อความ เปรียบเทียบกับเหตุการณ์ในชีวิตของสุนทรภู่ และกระบวนสำนวนกลอนแล้ว จึงสรุปได้ว่า ผู้แต่งนิราศพระแท่นดงรัง คือ นายมี หรือ เสมียนมี หมื่นพรหมสมพักสร ผู้แต่ง</a:t>
            </a:r>
            <a:r>
              <a:rPr lang="th-TH" dirty="0">
                <a:hlinkClick r:id="rId6" tooltip="นิราศถลาง (หน้านี้ไม่มี)"/>
              </a:rPr>
              <a:t>นิราศ</a:t>
            </a:r>
            <a:r>
              <a:rPr lang="th-TH" dirty="0" smtClean="0">
                <a:hlinkClick r:id="rId6" tooltip="นิราศถลาง (หน้านี้ไม่มี)"/>
              </a:rPr>
              <a:t>ถลาง</a:t>
            </a:r>
            <a:endParaRPr lang="th-TH" dirty="0" smtClean="0"/>
          </a:p>
          <a:p>
            <a:r>
              <a:rPr lang="th-TH" dirty="0" smtClean="0"/>
              <a:t>วรรณกรรมอีกชิ้นหนึ่งที่คาดว่าไม่ใช่ฝีมือแต่งของสุนทรภู่ คือ </a:t>
            </a:r>
            <a:r>
              <a:rPr lang="th-TH" i="1" dirty="0" smtClean="0">
                <a:hlinkClick r:id="rId7" tooltip="สุภาษิตสอนหญิง"/>
              </a:rPr>
              <a:t>สุภาษิตสอนหญิง</a:t>
            </a:r>
            <a:r>
              <a:rPr lang="th-TH" dirty="0" smtClean="0"/>
              <a:t> แต่น่าจะเป็นผลงานของนายภู่ จุลละภมร ซึ่งเป็นศิษย์ เนื่องจากงานเขียนของสุนทรภู่ฉบับอื่นๆ ไม่เคยขึ้นต้นด้วยการไหว้ครู ซึ่งแตกต่างจากสุภาษิตสอนหญิงฉบับนี้</a:t>
            </a:r>
          </a:p>
          <a:p>
            <a:r>
              <a:rPr lang="th-TH" dirty="0" smtClean="0"/>
              <a:t>นอกจากนี้ยังมีวรรณกรรมอื่นๆ ที่สงสัยว่าอาจจะเป็นผลงานของสุนทรภู่ ได้แก่ เพลงยาวสุภาษิตโลกนิติ ตำรายาอัฐกาล (ตำราบอกฤกษ์ยามเดินทาง) สุบินนิมิตคำกลอน และตำราเศษนารี</a:t>
            </a:r>
          </a:p>
          <a:p>
            <a:endParaRPr lang="th-TH" dirty="0"/>
          </a:p>
        </p:txBody>
      </p:sp>
      <p:pic>
        <p:nvPicPr>
          <p:cNvPr id="39938" name="Picture 2" descr="http://3.bp.blogspot.com/_tSXpr3zRpQY/SGPRJUjg8zI/AAAAAAAAAQM/M3vb3DQRhKw/s400/DSC00172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28662" y="1000108"/>
            <a:ext cx="2714644" cy="2195271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th-TH" dirty="0" smtClean="0"/>
              <a:t>การตีพิมพ์ เผยแพร่ 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357158" y="2332037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th-TH" b="1" dirty="0" smtClean="0"/>
              <a:t>การตีพิมพ์ เผยแพร่ และดัดแปลงผลงาน</a:t>
            </a:r>
          </a:p>
          <a:p>
            <a:r>
              <a:rPr lang="th-TH" dirty="0" smtClean="0"/>
              <a:t>ในยุคสมัยของสุนทรภู่ การเผยแพร่งานเขียนจะเป็นไปได้โดยการคัดลอกสมุดไทย ซึ่งผู้คัดลอกจ่ายค่าเรื่องให้แก่ผู้ประพันธ์ ดังที่สมเด็จฯ กรมพระยาดำรงราชานุภาพได้สันนิษฐานไว้ว่า สุนทรภู่แต่งเรื่อง </a:t>
            </a:r>
            <a:r>
              <a:rPr lang="th-TH" i="1" dirty="0" smtClean="0"/>
              <a:t>พระอภัยมณี</a:t>
            </a:r>
            <a:r>
              <a:rPr lang="th-TH" dirty="0" smtClean="0"/>
              <a:t> ขายเพื่อเลี้ยงชีพดังนี้จึงปรากฏงานเขียนของสุนทรภู่ที่เป็นฉบับคัดลอกปรากฏตามที่ต่างๆ หลายแห่ง จนกระทั่งถึงช่วงวัยชราของสุนทรภู่ </a:t>
            </a:r>
            <a:r>
              <a:rPr lang="th-TH" dirty="0" smtClean="0">
                <a:hlinkClick r:id="rId3" tooltip="การพิมพ์"/>
              </a:rPr>
              <a:t>การพิมพ์</a:t>
            </a:r>
            <a:r>
              <a:rPr lang="th-TH" dirty="0" smtClean="0"/>
              <a:t>จึงเริ่มเข้ามายังประเทศไทย โดยมีสมเด็จฯ เจ้าฟ้ามงกุฎทรงให้การสนับสนุน โรงพิมพ์ในยุคแรกเป็นโรงพิมพ์หลวง ตีพิมพ์หนังสือราชการเท่านั้น ส่วนโรงพิมพ์ที่พิมพ์หนังสือทั่วไปเริ่มขึ้นในช่วงต้น</a:t>
            </a:r>
            <a:r>
              <a:rPr lang="th-TH" dirty="0" smtClean="0">
                <a:hlinkClick r:id="rId4" tooltip="พุทธศตวรรษที่ 25"/>
              </a:rPr>
              <a:t>พุทธศตวรรษที่ 25</a:t>
            </a:r>
            <a:r>
              <a:rPr lang="th-TH" dirty="0" smtClean="0"/>
              <a:t> (ตั้งแต่ พ.ศ. 2401 เป็นต้นไป)</a:t>
            </a:r>
          </a:p>
          <a:p>
            <a:r>
              <a:rPr lang="th-TH" dirty="0" smtClean="0"/>
              <a:t>โรงพิมพ์ของ</a:t>
            </a:r>
            <a:r>
              <a:rPr lang="th-TH" dirty="0">
                <a:hlinkClick r:id="rId5" tooltip="หมอสมิท (หน้านี้ไม่มี)"/>
              </a:rPr>
              <a:t>หมอสมิท</a:t>
            </a:r>
            <a:r>
              <a:rPr lang="th-TH" dirty="0" smtClean="0"/>
              <a:t>ที่บางคอแหลม เป็นผู้นำผลงานของสุนทรภู่ไปตีพิมพ์เป็นครั้งแรกเมื่อ </a:t>
            </a:r>
            <a:r>
              <a:rPr lang="th-TH" dirty="0" smtClean="0">
                <a:hlinkClick r:id="rId6" tooltip="พ.ศ. 2413"/>
              </a:rPr>
              <a:t>พ.ศ. 2413</a:t>
            </a:r>
            <a:r>
              <a:rPr lang="th-TH" dirty="0" smtClean="0"/>
              <a:t> คือเรื่อง </a:t>
            </a:r>
            <a:r>
              <a:rPr lang="th-TH" i="1" dirty="0" smtClean="0">
                <a:hlinkClick r:id="rId7" tooltip="พระอภัยมณี"/>
              </a:rPr>
              <a:t>พระอภัยมณี</a:t>
            </a:r>
            <a:r>
              <a:rPr lang="th-TH" dirty="0" smtClean="0"/>
              <a:t> ซึ่งเป็นที่นิยมอย่างสูง ขายดีมากจนหมอสมิทสามารถทำรายได้สูงขนาดสร้างตึกเป็นของตัวเองได้ หลังจากนั้นหมอสมิทและเจ้าของโรงพิมพ์อื่นๆ ก็พากันหาผลงานเรื่องอื่นของสุนทรภู่มาตีพิมพ์จำหน่ายซ้ำอีกหลายครั้งผลงานของสุนทรภู่ได้ตีพิมพ์ในสมัยรัชกาลที่ 5 จนหมดทุกเรื่องแสดงถึงความนิยมเป็นอย่างมาก สำหรับเสภาเรื่อง </a:t>
            </a:r>
            <a:r>
              <a:rPr lang="th-TH" i="1" dirty="0">
                <a:hlinkClick r:id="rId8" tooltip="เสภาพระราชพงศาวดาร (หน้านี้ไม่มี)"/>
              </a:rPr>
              <a:t>พระราชพงศาวดาร</a:t>
            </a:r>
            <a:r>
              <a:rPr lang="th-TH" dirty="0" smtClean="0"/>
              <a:t> กับ </a:t>
            </a:r>
            <a:r>
              <a:rPr lang="th-TH" i="1" dirty="0" smtClean="0">
                <a:hlinkClick r:id="rId9" tooltip="เพลงยาวถวายโอวาท"/>
              </a:rPr>
              <a:t>เพลงยาวถวายโอวาท</a:t>
            </a:r>
            <a:r>
              <a:rPr lang="th-TH" dirty="0" smtClean="0"/>
              <a:t> ได้ตีพิมพ์เท่าที่จำกันได้ เพราะต้นฉบับสูญหาย จนกระทั่งต่อมาได้ต้นฉบับครบบริบูรณ์จึงพิมพ์ใหม่ตลอดเรื่องในสมัยรัชกาลที่ 6</a:t>
            </a:r>
            <a:endParaRPr lang="th-TH" dirty="0"/>
          </a:p>
        </p:txBody>
      </p:sp>
      <p:pic>
        <p:nvPicPr>
          <p:cNvPr id="41986" name="Picture 2" descr="http://3.bp.blogspot.com/__cslUk0usrM/TCVwJ_hIz1I/AAAAAAAAB4A/Jq9-IzdLknk/s1600/fw_253_1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14348" y="785794"/>
            <a:ext cx="3429024" cy="1761376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      บุคลสำคัญ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428596" y="1785926"/>
            <a:ext cx="7467600" cy="4873752"/>
          </a:xfrm>
        </p:spPr>
        <p:txBody>
          <a:bodyPr/>
          <a:lstStyle/>
          <a:p>
            <a:endParaRPr lang="th-TH" b="1" dirty="0" smtClean="0"/>
          </a:p>
          <a:p>
            <a:r>
              <a:rPr lang="th-TH" b="1" dirty="0" smtClean="0"/>
              <a:t>บุคคลสำคัญของโลก (ด้านวรรณกรรม)</a:t>
            </a:r>
          </a:p>
          <a:p>
            <a:r>
              <a:rPr lang="th-TH" dirty="0" smtClean="0"/>
              <a:t>ปี พ.ศ. 2529 ในโอกาสครบรอบวันเกิด 200 ปีของสุนทรภู่ </a:t>
            </a:r>
            <a:r>
              <a:rPr lang="th-TH" dirty="0" smtClean="0">
                <a:hlinkClick r:id="rId3" tooltip="องค์การยูเนสโก"/>
              </a:rPr>
              <a:t>องค์การยูเนสโก</a:t>
            </a:r>
            <a:r>
              <a:rPr lang="th-TH" dirty="0" smtClean="0"/>
              <a:t>ได้ประกาศให้สุนทรภู่ เป็นบุคคลสำคัญของโลกทางด้านวรรณกรรม นับเป็น</a:t>
            </a:r>
            <a:r>
              <a:rPr lang="th-TH" dirty="0" smtClean="0">
                <a:hlinkClick r:id="rId4" tooltip="รายพระนามและรายนามบุคคลสำคัญของโลกชาวไทยโดยยูเนสโก"/>
              </a:rPr>
              <a:t>ชาวไทยคนที่ 5</a:t>
            </a:r>
            <a:r>
              <a:rPr lang="th-TH" dirty="0" smtClean="0"/>
              <a:t> และเป็นสามัญชนชาวไทยคนแรกที่ได้รับเกียรตินี้ ในปีนั้น สมาคมภาษาและหนังสือแห่งประเทศไทยในพระบรมราชูปถัมภ์จึงได้จัดพิมพ์เผยแพร่หนังสือ "อนุสรณ์สุนทรภู่ 200 ปี" และมีการจัดตั้งสถาบันสุนทรภู่ขึ้นเพื่อส่งเสริมกิจกรรมเกี่ยวกับการเผยแพร่ชีวิตและผลงานของสุนทรภู่ให้เป็นที่รู้จักกันอย่างกว้างขวางมากยิ่งขึ้น</a:t>
            </a:r>
          </a:p>
          <a:p>
            <a:endParaRPr lang="th-TH" dirty="0"/>
          </a:p>
        </p:txBody>
      </p:sp>
      <p:pic>
        <p:nvPicPr>
          <p:cNvPr id="56322" name="Picture 2" descr="http://www.oocities.org/tumniumthai/m_sunjpg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00364" y="0"/>
            <a:ext cx="1828800" cy="2381250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อนุสาวรีย์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h-TH" b="1" dirty="0" smtClean="0"/>
              <a:t>อนุสาวรีย์และหุ่นปั้น</a:t>
            </a:r>
          </a:p>
          <a:p>
            <a:r>
              <a:rPr lang="th-TH" dirty="0" smtClean="0">
                <a:hlinkClick r:id="rId3" tooltip="อนุสาวรีย์สุนทรภู่"/>
              </a:rPr>
              <a:t>อนุสาวรีย์สุนทรภู่</a:t>
            </a:r>
            <a:r>
              <a:rPr lang="th-TH" dirty="0" smtClean="0"/>
              <a:t> จ.ระยอง</a:t>
            </a:r>
          </a:p>
          <a:p>
            <a:r>
              <a:rPr lang="th-TH" dirty="0" smtClean="0"/>
              <a:t>อนุสาวรีย์สุนทรภู่ที่ </a:t>
            </a:r>
            <a:r>
              <a:rPr lang="th-TH" dirty="0" smtClean="0">
                <a:hlinkClick r:id="rId4" tooltip="วัดศรีสุดาราม (หน้านี้ไม่มี)"/>
              </a:rPr>
              <a:t>วัดศรีสุดาราม</a:t>
            </a:r>
            <a:endParaRPr lang="th-TH" dirty="0" smtClean="0"/>
          </a:p>
          <a:p>
            <a:r>
              <a:rPr lang="th-TH" dirty="0" smtClean="0">
                <a:hlinkClick r:id="rId3" tooltip="อนุสาวรีย์สุนทรภู่"/>
              </a:rPr>
              <a:t>อนุสาวรีย์สุนทรภู่</a:t>
            </a:r>
            <a:r>
              <a:rPr lang="th-TH" dirty="0" smtClean="0"/>
              <a:t>แห่งแรก สร้างขึ้นที่ ต.กร่ำ </a:t>
            </a:r>
            <a:r>
              <a:rPr lang="th-TH" dirty="0" smtClean="0">
                <a:hlinkClick r:id="rId5" tooltip="อำเภอแกลง"/>
              </a:rPr>
              <a:t>อ.แกลง</a:t>
            </a:r>
            <a:r>
              <a:rPr lang="th-TH" dirty="0" smtClean="0"/>
              <a:t> </a:t>
            </a:r>
            <a:r>
              <a:rPr lang="th-TH" dirty="0" smtClean="0">
                <a:hlinkClick r:id="rId6" tooltip="จังหวัดระยอง"/>
              </a:rPr>
              <a:t>จ.ระยอง</a:t>
            </a:r>
            <a:r>
              <a:rPr lang="th-TH" dirty="0" smtClean="0"/>
              <a:t> ซึ่งเป็นบ้านเกิดของท่านบิดาของสุนทรภู่ โดยวางศิลาฤกษ์เมื่อวันที่ 30 ธันวาคม พ.ศ. 2498 อันเป็นปีที่ครบรอบ 100 ปีการเสียชีวิตของสุนทรภู่ และมีพิธีเปิดอย่างเป็นทางการเมื่อวันที่ 25 พฤษภาคม พ.ศ. 2513 ภายในอนุสาวรีย์มีหุ่นปั้นของสุนทรภู่ และตัวละครในวรรณคดีเรื่องเอกของท่านคือ </a:t>
            </a:r>
            <a:r>
              <a:rPr lang="th-TH" dirty="0" smtClean="0">
                <a:hlinkClick r:id="rId7" tooltip="พระอภัยมณี"/>
              </a:rPr>
              <a:t>พระอภัยมณี</a:t>
            </a:r>
            <a:r>
              <a:rPr lang="th-TH" dirty="0" smtClean="0"/>
              <a:t> ที่ด้านหน้าอนุสาวรีย์มี </a:t>
            </a:r>
            <a:r>
              <a:rPr lang="th-TH" dirty="0" smtClean="0">
                <a:hlinkClick r:id="rId8" tooltip="หมุดกวี (หน้านี้ไม่มี)"/>
              </a:rPr>
              <a:t>หมุดกวี</a:t>
            </a:r>
            <a:r>
              <a:rPr lang="th-TH" dirty="0" smtClean="0"/>
              <a:t> หมุดที่ 24 ปักอยู่</a:t>
            </a:r>
          </a:p>
          <a:p>
            <a:r>
              <a:rPr lang="th-TH" dirty="0" smtClean="0"/>
              <a:t>ยังมีอนุสาวรีย์สุนทรภู่ที่จังหวัดอื่นๆ อีก ได้แก่ ที่ท่าน้ำหลังวัด</a:t>
            </a:r>
            <a:r>
              <a:rPr lang="th-TH" dirty="0" err="1" smtClean="0"/>
              <a:t>พลับพลา</a:t>
            </a:r>
            <a:r>
              <a:rPr lang="th-TH" dirty="0" smtClean="0"/>
              <a:t>ชัย </a:t>
            </a:r>
            <a:r>
              <a:rPr lang="th-TH" dirty="0" smtClean="0">
                <a:hlinkClick r:id="rId9" tooltip="ตำบลคลองกระแชง"/>
              </a:rPr>
              <a:t>ตำบลคลองกระแชง</a:t>
            </a:r>
            <a:r>
              <a:rPr lang="th-TH" dirty="0" smtClean="0"/>
              <a:t> </a:t>
            </a:r>
            <a:r>
              <a:rPr lang="th-TH" dirty="0" smtClean="0">
                <a:hlinkClick r:id="rId10" tooltip="อำเภอเมืองเพชรบุรี"/>
              </a:rPr>
              <a:t>อำเภอเมืองเพชรบุรี</a:t>
            </a:r>
            <a:r>
              <a:rPr lang="th-TH" dirty="0" smtClean="0"/>
              <a:t> </a:t>
            </a:r>
            <a:r>
              <a:rPr lang="th-TH" dirty="0" smtClean="0">
                <a:hlinkClick r:id="rId11" tooltip="จังหวัดเพชรบุรี"/>
              </a:rPr>
              <a:t>จังหวัดเพชรบุรี</a:t>
            </a:r>
            <a:r>
              <a:rPr lang="th-TH" dirty="0" smtClean="0"/>
              <a:t> ซึ่งเป็นจุดที่สุนทรภู่ได้เคยมาตามนิราศเมืองเพชร อันเป็นนิราศเรื่องสุดท้ายของท่าน และเชื่อว่าเพชรบุรีเป็นบ้านเกิดของมารดาของท่านด้วยอนุสาวรีย์อีกแห่งหนึ่งตั้งอยู่ที่วัดศรีสุดาราม เนื่องจากเป็นสถานที่ที่เชื่อว่าท่านได้เล่าเรียนเขียนอ่านเมื่อวัยเยาว์ที่นี่ นอกจากนี้มีรูปปั้นหุ่นขี้ผึ้งสุนทรภู่ ตลอดจนหุ่นขี้ผึ้งในวรรณคดีเรื่อง </a:t>
            </a:r>
            <a:r>
              <a:rPr lang="th-TH" i="1" dirty="0" smtClean="0"/>
              <a:t>พระอภัยมณี</a:t>
            </a:r>
            <a:r>
              <a:rPr lang="th-TH" dirty="0" smtClean="0"/>
              <a:t> จัดแสดงที่</a:t>
            </a:r>
            <a:r>
              <a:rPr lang="th-TH" dirty="0" smtClean="0">
                <a:hlinkClick r:id="rId12" tooltip="พิพิธภัณฑ์หุ่นขี้ผึ้งไทย (หน้านี้ไม่มี)"/>
              </a:rPr>
              <a:t>พิพิธภัณฑ์หุ่นขี้ผึ้งไทย</a:t>
            </a:r>
            <a:r>
              <a:rPr lang="th-TH" dirty="0" smtClean="0"/>
              <a:t> </a:t>
            </a:r>
            <a:r>
              <a:rPr lang="th-TH" dirty="0" smtClean="0">
                <a:hlinkClick r:id="rId13" tooltip="จังหวัดนครปฐม"/>
              </a:rPr>
              <a:t>จังหวัดนครปฐม</a:t>
            </a:r>
            <a:endParaRPr lang="th-TH" dirty="0" smtClean="0"/>
          </a:p>
          <a:p>
            <a:endParaRPr lang="th-TH" dirty="0"/>
          </a:p>
        </p:txBody>
      </p:sp>
      <p:pic>
        <p:nvPicPr>
          <p:cNvPr id="58370" name="Picture 2" descr="http://www.bloggang.com/data/jidjad/picture/1201688844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357554" y="0"/>
            <a:ext cx="3143272" cy="2551061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พิพิธภัณฑ์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h-TH" b="1" dirty="0" smtClean="0"/>
              <a:t>พิพิธภัณฑ์</a:t>
            </a:r>
          </a:p>
          <a:p>
            <a:r>
              <a:rPr lang="th-TH" dirty="0" smtClean="0"/>
              <a:t>กุฏิสุนทรภู่ หรือพิพิธภัณฑ์สุนทรภู่ ตั้งอยู่ที่</a:t>
            </a:r>
            <a:r>
              <a:rPr lang="th-TH" dirty="0" smtClean="0">
                <a:hlinkClick r:id="rId3" tooltip="วัดเทพธิดาราม"/>
              </a:rPr>
              <a:t>วัดเทพธิดาราม</a:t>
            </a:r>
            <a:r>
              <a:rPr lang="th-TH" dirty="0" smtClean="0"/>
              <a:t> </a:t>
            </a:r>
            <a:r>
              <a:rPr lang="th-TH" dirty="0" smtClean="0">
                <a:hlinkClick r:id="rId4" tooltip="ถนนมหาไชย"/>
              </a:rPr>
              <a:t>ถ.มหาไชย</a:t>
            </a:r>
            <a:r>
              <a:rPr lang="th-TH" dirty="0" smtClean="0"/>
              <a:t> กรุงเทพฯ เป็นอาคารซึ่งปรับปรุงจากกุฏิที่สุนทรภู่เคยอาศัยอยู่เมื่อครั้งจำพรรษาอยู่ที่นี่ ปัจจุบันเป็นที่ตั้งของ</a:t>
            </a:r>
            <a:r>
              <a:rPr lang="th-TH" dirty="0" smtClean="0">
                <a:hlinkClick r:id="rId5" tooltip="สมาคมนักกลอนแห่งประเทศไทย (หน้านี้ไม่มี)"/>
              </a:rPr>
              <a:t>สมาคมนักกลอนแห่งประเทศไทย</a:t>
            </a:r>
            <a:r>
              <a:rPr lang="th-TH" dirty="0" smtClean="0"/>
              <a:t> และมีการจัดกิจกรรมวันสุนทรภู่เป็นประจำทุกปี</a:t>
            </a:r>
          </a:p>
          <a:p>
            <a:endParaRPr lang="th-TH" dirty="0"/>
          </a:p>
        </p:txBody>
      </p:sp>
      <p:pic>
        <p:nvPicPr>
          <p:cNvPr id="60418" name="Picture 2" descr="http://static1.pg.in.th/asset/photo/medium/1430/FSOEUWxgX9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71604" y="3143248"/>
            <a:ext cx="4643470" cy="3478797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วันสุนทรภู่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714348" y="2714620"/>
            <a:ext cx="7467600" cy="4873752"/>
          </a:xfrm>
        </p:spPr>
        <p:txBody>
          <a:bodyPr/>
          <a:lstStyle/>
          <a:p>
            <a:r>
              <a:rPr lang="th-TH" b="1" dirty="0" smtClean="0"/>
              <a:t>วันสุนทรภู่</a:t>
            </a:r>
          </a:p>
          <a:p>
            <a:r>
              <a:rPr lang="th-TH" dirty="0" smtClean="0"/>
              <a:t>หลังจากองค์การยูเนสโกได้ประกาศยกย่องให้สุนทรภู่เป็นผู้มีผลงานดีเด่นทางวัฒนธรรมระดับโลกเมื่อปี พ.ศ. 2529 ต่อมาในปี </a:t>
            </a:r>
            <a:r>
              <a:rPr lang="th-TH" dirty="0" smtClean="0">
                <a:hlinkClick r:id="rId3" tooltip="พ.ศ. 2530"/>
              </a:rPr>
              <a:t>พ.ศ. 2530</a:t>
            </a:r>
            <a:r>
              <a:rPr lang="th-TH" dirty="0" smtClean="0"/>
              <a:t> นาย</a:t>
            </a:r>
            <a:r>
              <a:rPr lang="th-TH" dirty="0" err="1" smtClean="0">
                <a:hlinkClick r:id="rId4" tooltip="เสวตร เปี่ยมพงศ์สานต์"/>
              </a:rPr>
              <a:t>เสวตร</a:t>
            </a:r>
            <a:r>
              <a:rPr lang="th-TH" dirty="0" smtClean="0">
                <a:hlinkClick r:id="rId4" tooltip="เสวตร เปี่ยมพงศ์สานต์"/>
              </a:rPr>
              <a:t> เปี่ยมพงศ์</a:t>
            </a:r>
            <a:r>
              <a:rPr lang="th-TH" dirty="0" err="1" smtClean="0">
                <a:hlinkClick r:id="rId4" tooltip="เสวตร เปี่ยมพงศ์สานต์"/>
              </a:rPr>
              <a:t>สานต์</a:t>
            </a:r>
            <a:r>
              <a:rPr lang="th-TH" dirty="0" smtClean="0"/>
              <a:t> อดีตรองนายกรัฐมนตรี ได้จัดตั้งสถาบันสุนทรภู่ขึ้น และกำหนดให้วันที่ </a:t>
            </a:r>
            <a:r>
              <a:rPr lang="th-TH" dirty="0" smtClean="0">
                <a:hlinkClick r:id="rId5" tooltip="26 มิถุนายน"/>
              </a:rPr>
              <a:t>26 มิถุนายน</a:t>
            </a:r>
            <a:r>
              <a:rPr lang="th-TH" dirty="0" smtClean="0"/>
              <a:t>ของทุกปี เป็น </a:t>
            </a:r>
            <a:r>
              <a:rPr lang="th-TH" b="1" dirty="0" smtClean="0"/>
              <a:t>วันสุนทรภู่</a:t>
            </a:r>
            <a:r>
              <a:rPr lang="th-TH" dirty="0" smtClean="0"/>
              <a:t>นับแต่นั้นทุกๆ ปีเมื่อถึงวันสุนทรภู่ จะมีการจัดงานรำลึกถึงสุนทรภู่ตามสถานที่ต่างๆ เช่น ที่พิพิธภัณฑ์สุนทรภู่ วัดเทพธิดาราม และที่จังหวัดระยอง (ซึ่งมักจัดพร้อมงานเทศกาลผลไม้จังหวัดระยอง) รวมถึงการประกวดแต่งกลอน ประกวดคำขวัญ และการจัดนิทรรศการเกี่ยวกับสุนทรภู่ในโรงเรียนต่างๆ ทั่วประเทศ</a:t>
            </a:r>
          </a:p>
          <a:p>
            <a:endParaRPr lang="th-TH" dirty="0"/>
          </a:p>
        </p:txBody>
      </p:sp>
      <p:pic>
        <p:nvPicPr>
          <p:cNvPr id="62466" name="Picture 2" descr="http://www.st2.ac.th/web_st2/images/stories/newspic_view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00364" y="142851"/>
            <a:ext cx="2286016" cy="3048021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                       ชื่อเสียงและคำวิจารณ์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571472" y="1714488"/>
            <a:ext cx="7467600" cy="4759464"/>
          </a:xfrm>
        </p:spPr>
        <p:txBody>
          <a:bodyPr>
            <a:noAutofit/>
          </a:bodyPr>
          <a:lstStyle/>
          <a:p>
            <a:r>
              <a:rPr lang="th-TH" sz="1800" b="1" dirty="0" smtClean="0"/>
              <a:t>ชื่อเสียงและคำวิจารณ์</a:t>
            </a:r>
          </a:p>
          <a:p>
            <a:r>
              <a:rPr lang="th-TH" sz="1800" dirty="0" smtClean="0"/>
              <a:t>สุนทรภู่นับเป็นผู้มีบทบาทสำคัญในการสร้างวรรณคดีประเภทร้อยกรอง หรือ "</a:t>
            </a:r>
            <a:r>
              <a:rPr lang="th-TH" sz="1800" dirty="0" smtClean="0">
                <a:hlinkClick r:id="rId3" tooltip="กลอน"/>
              </a:rPr>
              <a:t>กลอน</a:t>
            </a:r>
            <a:r>
              <a:rPr lang="th-TH" sz="1800" dirty="0" smtClean="0"/>
              <a:t>" ให้เป็นที่นิยมแพร่หลาย ทั้งยังวางจังหวะวิธีในการประพันธ์แบบใหม่ให้แก่การแต่งกลอนสุภาพด้วย </a:t>
            </a:r>
            <a:r>
              <a:rPr lang="th-TH" sz="1800" dirty="0" smtClean="0">
                <a:hlinkClick r:id="rId4" tooltip="เนาวรัตน์ พงษ์ไพบูลย์"/>
              </a:rPr>
              <a:t>เนาวรัตน์ </a:t>
            </a:r>
            <a:r>
              <a:rPr lang="th-TH" sz="1800" dirty="0" err="1" smtClean="0">
                <a:hlinkClick r:id="rId4" tooltip="เนาวรัตน์ พงษ์ไพบูลย์"/>
              </a:rPr>
              <a:t>พงษ์</a:t>
            </a:r>
            <a:r>
              <a:rPr lang="th-TH" sz="1800" dirty="0" smtClean="0">
                <a:hlinkClick r:id="rId4" tooltip="เนาวรัตน์ พงษ์ไพบูลย์"/>
              </a:rPr>
              <a:t>ไพบูลย์</a:t>
            </a:r>
            <a:r>
              <a:rPr lang="th-TH" sz="1800" dirty="0" smtClean="0"/>
              <a:t> กวีรัตนโกสินทร์ ยกย่องความสามารถของสุนทรภู่ว่า "พระคุณครูศักดิ์สิทธิ์คิดสร้างสรรค์ ครูสร้างคำแปดคำให้สำคัญ</a:t>
            </a:r>
          </a:p>
          <a:p>
            <a:r>
              <a:rPr lang="th-TH" sz="1800" dirty="0" smtClean="0">
                <a:hlinkClick r:id="rId5" tooltip="สมเด็จพระเจ้าบรมวงศ์เธอ กรมพระยาดำรงราชานุภาพ"/>
              </a:rPr>
              <a:t>สมเด็จพระเจ้าบรมวงศ์เธอ กรมพระยาดำรงราชานุภาพ</a:t>
            </a:r>
            <a:r>
              <a:rPr lang="th-TH" sz="1800" dirty="0" smtClean="0"/>
              <a:t> ทรงพระนิพนธ์ไว้ในหนังสือ "ประวัติสุนทรภู่" ว่าด้วยเกียรติคุณของสุนทรภู่ว่า "ถ้าจะลองให้เลือกกวีไทยบรรดาที่มีชื่อเสียงปรากฏมาในพงศาวดารคัดเอาแต่ที่วิเศษสุดเพียง 5 คน ใครๆ เลือกก็เห็นจะเอาชื่อสุนทรภู่ไว้ในกวีห้าคนนั้น</a:t>
            </a:r>
            <a:r>
              <a:rPr lang="th-TH" sz="1800" dirty="0" err="1" smtClean="0"/>
              <a:t>ด้วย</a:t>
            </a:r>
            <a:r>
              <a:rPr lang="th-TH" sz="1800" dirty="0" err="1" smtClean="0">
                <a:hlinkClick r:id="rId6" tooltip="เปลื้อง ณ นคร"/>
              </a:rPr>
              <a:t>ป</a:t>
            </a:r>
            <a:r>
              <a:rPr lang="th-TH" sz="1800" dirty="0" smtClean="0">
                <a:hlinkClick r:id="rId6" tooltip="เปลื้อง ณ นคร"/>
              </a:rPr>
              <a:t>ลื้อง ณ นคร</a:t>
            </a:r>
            <a:r>
              <a:rPr lang="th-TH" sz="1800" dirty="0" smtClean="0"/>
              <a:t> ได้รวบรวมประวัติ</a:t>
            </a:r>
            <a:r>
              <a:rPr lang="th-TH" sz="1800" dirty="0" smtClean="0">
                <a:hlinkClick r:id="rId7" tooltip="วรรณคดีไทย (หน้านี้ไม่มี)"/>
              </a:rPr>
              <a:t>วรรณคดีไทย</a:t>
            </a:r>
            <a:r>
              <a:rPr lang="th-TH" sz="1800" dirty="0" smtClean="0"/>
              <a:t>ในยุคสมัยต่างๆ นับแต่สมัย</a:t>
            </a:r>
            <a:r>
              <a:rPr lang="th-TH" sz="1800" dirty="0" smtClean="0">
                <a:hlinkClick r:id="rId8" tooltip="สุโขทัย"/>
              </a:rPr>
              <a:t>สุโขทัย</a:t>
            </a:r>
            <a:r>
              <a:rPr lang="th-TH" sz="1800" dirty="0" smtClean="0"/>
              <a:t>ไปจนถึงสมัยรัฐธรรมนูญ (คือสมัยปัจจุบันในเวลาที่ประพันธ์) โดยได้ยกย่องว่า "สมัยพุทธเลิศหล้าเป็นจุดยอดแห่งวรรณคดีประเภท</a:t>
            </a:r>
            <a:r>
              <a:rPr lang="th-TH" sz="1800" dirty="0" smtClean="0">
                <a:hlinkClick r:id="rId9" tooltip="กาพย์"/>
              </a:rPr>
              <a:t>กาพย์</a:t>
            </a:r>
            <a:r>
              <a:rPr lang="th-TH" sz="1800" dirty="0" smtClean="0">
                <a:hlinkClick r:id="rId3" tooltip="กลอน"/>
              </a:rPr>
              <a:t>กลอน</a:t>
            </a:r>
            <a:r>
              <a:rPr lang="th-TH" sz="1800" dirty="0" smtClean="0"/>
              <a:t> ต่อจากสมัยนี้ระดับแห่งกาพย์กลอนก็ต่ำลงทุกที จนอาจกล่าวได้ว่า เราไม่มีหวังอีกแล้วที่จะได้คำกลอนอย่างเสภาเรื่อง</a:t>
            </a:r>
            <a:r>
              <a:rPr lang="th-TH" sz="1800" dirty="0" smtClean="0">
                <a:hlinkClick r:id="rId10" tooltip="ขุนช้างขุนแผน"/>
              </a:rPr>
              <a:t>ขุนช้างขุนแผน</a:t>
            </a:r>
            <a:r>
              <a:rPr lang="th-TH" sz="1800" dirty="0" smtClean="0"/>
              <a:t> และเรื่อง</a:t>
            </a:r>
            <a:r>
              <a:rPr lang="th-TH" sz="1800" dirty="0" smtClean="0">
                <a:hlinkClick r:id="rId11" tooltip="พระอภัยมณี"/>
              </a:rPr>
              <a:t>พระอภัยมณี</a:t>
            </a:r>
            <a:r>
              <a:rPr lang="th-TH" sz="1800" dirty="0" smtClean="0"/>
              <a:t>โดยที่ในสมัยดังกล่าวมีสุนทรภู่เป็น "บรมครูทางกลอนแปดและกวีเอกซึ่งสร้างผลงานอันเป็นที่รู้จักและนิยมแพร่หลายในหมู่ประชาชน ทั้งนี้เนื่องจากกวีนิพนธ์ในยุคก่อนมักเป็น</a:t>
            </a:r>
            <a:r>
              <a:rPr lang="th-TH" sz="1800" dirty="0" smtClean="0">
                <a:hlinkClick r:id="rId12" tooltip="คำฉันท์ (หน้านี้ไม่มี)"/>
              </a:rPr>
              <a:t>คำฉันท์</a:t>
            </a:r>
            <a:r>
              <a:rPr lang="th-TH" sz="1800" dirty="0" smtClean="0"/>
              <a:t>หรือ</a:t>
            </a:r>
            <a:r>
              <a:rPr lang="th-TH" sz="1800" dirty="0" smtClean="0">
                <a:hlinkClick r:id="rId13" tooltip="ลิลิต"/>
              </a:rPr>
              <a:t>ลิลิต</a:t>
            </a:r>
            <a:r>
              <a:rPr lang="th-TH" sz="1800" dirty="0" smtClean="0"/>
              <a:t>ซึ่งประชาชนเข้าไม่ถึง สุนทรภู่ได้ปฏิวัติงานกวีนิพนธ์และสร้างขนบการแต่งกลอนแบบใหม่ขึ้นมา จนเป็นที่เรียกกันทั่วไปว่า "กลอนตลาด" เพราะเป็นที่นิยมอย่างมากในหมู่ชาวบ้านนั่นเอง</a:t>
            </a:r>
            <a:endParaRPr lang="th-TH" sz="1800" dirty="0"/>
          </a:p>
        </p:txBody>
      </p:sp>
      <p:pic>
        <p:nvPicPr>
          <p:cNvPr id="68610" name="Picture 2" descr="http://www.amulet.in.th/forums/images/1865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000628" y="142852"/>
            <a:ext cx="2601887" cy="1952636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                                  ภาพยนตร์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h-TH" b="1" dirty="0" smtClean="0"/>
              <a:t>ภาพยนตร์</a:t>
            </a:r>
          </a:p>
          <a:p>
            <a:r>
              <a:rPr lang="th-TH" dirty="0" smtClean="0"/>
              <a:t>พ.ศ. 2509 ภาพยนตร์ </a:t>
            </a:r>
            <a:r>
              <a:rPr lang="th-TH" i="1" dirty="0" smtClean="0"/>
              <a:t>พระอภัยมณี</a:t>
            </a:r>
            <a:r>
              <a:rPr lang="th-TH" dirty="0" smtClean="0"/>
              <a:t> ฉบับของ ครู</a:t>
            </a:r>
            <a:r>
              <a:rPr lang="th-TH" dirty="0" smtClean="0">
                <a:hlinkClick r:id="rId3" tooltip="รังสี ทัศนพยัคฆ์"/>
              </a:rPr>
              <a:t>รังสี ทัศ</a:t>
            </a:r>
            <a:r>
              <a:rPr lang="th-TH" dirty="0" err="1" smtClean="0">
                <a:hlinkClick r:id="rId3" tooltip="รังสี ทัศนพยัคฆ์"/>
              </a:rPr>
              <a:t>นพยัคฆ์</a:t>
            </a:r>
            <a:r>
              <a:rPr lang="th-TH" dirty="0" smtClean="0"/>
              <a:t> นำแสดงโดย </a:t>
            </a:r>
            <a:r>
              <a:rPr lang="th-TH" dirty="0" smtClean="0">
                <a:hlinkClick r:id="rId4" tooltip="มิตร ชัยบัญชา"/>
              </a:rPr>
              <a:t>มิตร ชัยบัญชา</a:t>
            </a:r>
            <a:r>
              <a:rPr lang="th-TH" dirty="0" smtClean="0"/>
              <a:t> - </a:t>
            </a:r>
            <a:r>
              <a:rPr lang="th-TH" dirty="0" smtClean="0">
                <a:hlinkClick r:id="rId5" tooltip="เพชรา เชาวราษฎร์"/>
              </a:rPr>
              <a:t>เพชรา </a:t>
            </a:r>
            <a:r>
              <a:rPr lang="th-TH" dirty="0" err="1" smtClean="0">
                <a:hlinkClick r:id="rId5" tooltip="เพชรา เชาวราษฎร์"/>
              </a:rPr>
              <a:t>เชาว</a:t>
            </a:r>
            <a:r>
              <a:rPr lang="th-TH" dirty="0" smtClean="0">
                <a:hlinkClick r:id="rId5" tooltip="เพชรา เชาวราษฎร์"/>
              </a:rPr>
              <a:t>ราษฎร์</a:t>
            </a:r>
            <a:r>
              <a:rPr lang="th-TH" dirty="0" smtClean="0"/>
              <a:t> </a:t>
            </a:r>
          </a:p>
          <a:p>
            <a:r>
              <a:rPr lang="th-TH" dirty="0" smtClean="0"/>
              <a:t>พ.ศ. 2522 ภาพยนตร์การ์ตูน "</a:t>
            </a:r>
            <a:r>
              <a:rPr lang="th-TH" dirty="0" smtClean="0">
                <a:hlinkClick r:id="rId6" tooltip="สุดสาคร (ภาพยนตร์การ์ตูน)"/>
              </a:rPr>
              <a:t>สุดสาคร</a:t>
            </a:r>
            <a:r>
              <a:rPr lang="th-TH" dirty="0" smtClean="0"/>
              <a:t>" ผลงานสร้างของ </a:t>
            </a:r>
            <a:r>
              <a:rPr lang="th-TH" dirty="0" err="1" smtClean="0">
                <a:hlinkClick r:id="rId7" tooltip="ปยุต เงากระจ่าง"/>
              </a:rPr>
              <a:t>ปยุต</a:t>
            </a:r>
            <a:r>
              <a:rPr lang="th-TH" dirty="0" smtClean="0">
                <a:hlinkClick r:id="rId7" tooltip="ปยุต เงากระจ่าง"/>
              </a:rPr>
              <a:t> เงากระจ่าง</a:t>
            </a:r>
            <a:r>
              <a:rPr lang="th-TH" dirty="0" smtClean="0"/>
              <a:t> </a:t>
            </a:r>
          </a:p>
          <a:p>
            <a:r>
              <a:rPr lang="th-TH" dirty="0" smtClean="0"/>
              <a:t>พ.ศ. 2545 ภาพยนตร์ </a:t>
            </a:r>
            <a:r>
              <a:rPr lang="th-TH" i="1" dirty="0" smtClean="0"/>
              <a:t>พระอภัยมณี</a:t>
            </a:r>
            <a:r>
              <a:rPr lang="th-TH" dirty="0" smtClean="0"/>
              <a:t> ผลิตโดย ซอฟต์แวร์ </a:t>
            </a:r>
            <a:r>
              <a:rPr lang="th-TH" dirty="0" err="1" smtClean="0"/>
              <a:t>ซัพพลายส์</a:t>
            </a:r>
            <a:r>
              <a:rPr lang="th-TH" dirty="0" smtClean="0"/>
              <a:t> อินเตอร์</a:t>
            </a:r>
            <a:r>
              <a:rPr lang="th-TH" dirty="0" err="1" smtClean="0"/>
              <a:t>เนชั่ลแนล</a:t>
            </a:r>
            <a:r>
              <a:rPr lang="th-TH" dirty="0" smtClean="0"/>
              <a:t> กำกับโดย </a:t>
            </a:r>
            <a:r>
              <a:rPr lang="th-TH" dirty="0" err="1" smtClean="0"/>
              <a:t>ชลัท</a:t>
            </a:r>
            <a:r>
              <a:rPr lang="th-TH" dirty="0" smtClean="0"/>
              <a:t> </a:t>
            </a:r>
            <a:r>
              <a:rPr lang="th-TH" dirty="0" err="1" smtClean="0"/>
              <a:t>ศรีวรรณา</a:t>
            </a:r>
            <a:r>
              <a:rPr lang="th-TH" dirty="0" smtClean="0"/>
              <a:t> จับความตั้งแต่เริ่มเรื่อง ไปจนถึงตอน นางเงือกพาพระอภัยมณีหนีจากนางผีเสื้อสมุทร และพระอภัยมณีเป่าปี่สังหารนาง </a:t>
            </a:r>
          </a:p>
          <a:p>
            <a:r>
              <a:rPr lang="th-TH" dirty="0" smtClean="0"/>
              <a:t>พ.ศ. 2549 โมโนฟิล์ม ได้สร้างภาพยนตร์จากเรื่อง </a:t>
            </a:r>
            <a:r>
              <a:rPr lang="th-TH" i="1" dirty="0" smtClean="0"/>
              <a:t>พระอภัยมณี</a:t>
            </a:r>
            <a:r>
              <a:rPr lang="th-TH" dirty="0" smtClean="0"/>
              <a:t> เรื่อง </a:t>
            </a:r>
            <a:r>
              <a:rPr lang="th-TH" i="1" dirty="0" smtClean="0">
                <a:hlinkClick r:id="rId8" tooltip="สุดสาคร (ภาพยนตร์)"/>
              </a:rPr>
              <a:t>สุดสาคร</a:t>
            </a:r>
            <a:r>
              <a:rPr lang="th-TH" dirty="0" smtClean="0"/>
              <a:t> โดยจับความตั้งแต่กำเนิดสุดสาคร จนสิ้นสุดที่การเดินทางออกจากเมืองกา</a:t>
            </a:r>
            <a:r>
              <a:rPr lang="th-TH" dirty="0" err="1" smtClean="0"/>
              <a:t>ระเวก</a:t>
            </a:r>
            <a:r>
              <a:rPr lang="th-TH" dirty="0" smtClean="0"/>
              <a:t>เพื่อติดตามหาพระอภัยมณี </a:t>
            </a:r>
          </a:p>
          <a:p>
            <a:r>
              <a:rPr lang="th-TH" dirty="0" smtClean="0"/>
              <a:t>พ.ศ. 2549 ภาพยนตร์การ์ตูน เรื่อง </a:t>
            </a:r>
            <a:r>
              <a:rPr lang="th-TH" i="1" dirty="0" smtClean="0"/>
              <a:t>สิง</a:t>
            </a:r>
            <a:r>
              <a:rPr lang="th-TH" i="1" dirty="0" err="1" smtClean="0"/>
              <a:t>หไกร</a:t>
            </a:r>
            <a:r>
              <a:rPr lang="th-TH" i="1" dirty="0" smtClean="0"/>
              <a:t>ภพ</a:t>
            </a:r>
            <a:r>
              <a:rPr lang="th-TH" dirty="0" smtClean="0"/>
              <a:t> ความยาว 40 นาที </a:t>
            </a:r>
          </a:p>
          <a:p>
            <a:endParaRPr lang="th-TH" dirty="0"/>
          </a:p>
        </p:txBody>
      </p:sp>
      <p:pic>
        <p:nvPicPr>
          <p:cNvPr id="66562" name="Picture 2" descr="http://www.aksorn-ngerndee.com/images/book/h5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785918" y="0"/>
            <a:ext cx="1489851" cy="2156559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285728"/>
            <a:ext cx="7467600" cy="1143000"/>
          </a:xfrm>
        </p:spPr>
        <p:txBody>
          <a:bodyPr/>
          <a:lstStyle/>
          <a:p>
            <a:r>
              <a:rPr lang="th-TH" dirty="0" smtClean="0"/>
              <a:t>                        งาน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428596" y="1785926"/>
            <a:ext cx="7467600" cy="4873752"/>
          </a:xfrm>
        </p:spPr>
        <p:txBody>
          <a:bodyPr/>
          <a:lstStyle/>
          <a:p>
            <a:r>
              <a:rPr lang="th-TH" dirty="0" smtClean="0"/>
              <a:t>                                       งานกลุ่ม</a:t>
            </a:r>
          </a:p>
          <a:p>
            <a:r>
              <a:rPr lang="th-TH" dirty="0" smtClean="0"/>
              <a:t>นาย  สถาปัตย์  เผือกสวัสดิ์   เลขที่ 12  ม.4/2</a:t>
            </a:r>
          </a:p>
          <a:p>
            <a:endParaRPr lang="th-TH" dirty="0" smtClean="0"/>
          </a:p>
          <a:p>
            <a:r>
              <a:rPr lang="th-TH" dirty="0" smtClean="0"/>
              <a:t>นาย  สหภาพ  ดาวสุวรรณ     เลขที่ 6   ม.4/2</a:t>
            </a:r>
          </a:p>
          <a:p>
            <a:endParaRPr lang="th-TH" dirty="0" smtClean="0"/>
          </a:p>
          <a:p>
            <a:r>
              <a:rPr lang="th-TH" dirty="0" smtClean="0"/>
              <a:t>ครูที่ปรึกษา  ครู สุรชัย  เพ็ชรไท  </a:t>
            </a:r>
          </a:p>
          <a:p>
            <a:endParaRPr lang="th-TH" dirty="0" smtClean="0"/>
          </a:p>
          <a:p>
            <a:endParaRPr lang="th-TH" sz="4000" dirty="0" smtClean="0"/>
          </a:p>
          <a:p>
            <a:r>
              <a:rPr lang="th-TH" dirty="0" smtClean="0"/>
              <a:t>                                         จบแล้วครับ                        </a:t>
            </a:r>
            <a:endParaRPr lang="th-TH" dirty="0"/>
          </a:p>
        </p:txBody>
      </p:sp>
      <p:pic>
        <p:nvPicPr>
          <p:cNvPr id="64514" name="Picture 2" descr="http://www.bloggang.com/data/bushycottage/picture/112304718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214422"/>
            <a:ext cx="3048000" cy="4067175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เฉลียง">
  <a:themeElements>
    <a:clrScheme name="เฉลียง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เฉลียง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เฉลียง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59</TotalTime>
  <Words>6211</Words>
  <Application>Microsoft Office PowerPoint</Application>
  <PresentationFormat>นำเสนอทางหน้าจอ (4:3)</PresentationFormat>
  <Paragraphs>131</Paragraphs>
  <Slides>21</Slides>
  <Notes>21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21</vt:i4>
      </vt:variant>
    </vt:vector>
  </HeadingPairs>
  <TitlesOfParts>
    <vt:vector size="22" baseType="lpstr">
      <vt:lpstr>เฉลียง</vt:lpstr>
      <vt:lpstr>เรื่อง   สุนทรภู่</vt:lpstr>
      <vt:lpstr>ประวัติของสุนทรภู่</vt:lpstr>
      <vt:lpstr>วัยเยาว์</vt:lpstr>
      <vt:lpstr>กวีราชสำนัก</vt:lpstr>
      <vt:lpstr>ออกบวช</vt:lpstr>
      <vt:lpstr>ช่วงปลายของชีวิต</vt:lpstr>
      <vt:lpstr>ทายาท</vt:lpstr>
      <vt:lpstr>อุปนิสัย</vt:lpstr>
      <vt:lpstr>ทัศนคติ</vt:lpstr>
      <vt:lpstr>ความรู้และทักษะ</vt:lpstr>
      <vt:lpstr>การสร้างวรรณกรรม</vt:lpstr>
      <vt:lpstr>แนวทางการประพันธ์</vt:lpstr>
      <vt:lpstr>วรรณกรรมอันเป็นที่เคลือบแคลง</vt:lpstr>
      <vt:lpstr>การตีพิมพ์ เผยแพร่ </vt:lpstr>
      <vt:lpstr>      บุคลสำคัญ</vt:lpstr>
      <vt:lpstr>อนุสาวรีย์</vt:lpstr>
      <vt:lpstr>พิพิธภัณฑ์</vt:lpstr>
      <vt:lpstr>วันสุนทรภู่</vt:lpstr>
      <vt:lpstr>                       ชื่อเสียงและคำวิจารณ์</vt:lpstr>
      <vt:lpstr>                                  ภาพยนตร์</vt:lpstr>
      <vt:lpstr>                        งาน</vt:lpstr>
    </vt:vector>
  </TitlesOfParts>
  <Company>iLLUSiON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เรื่อง   สุนทรภู่</dc:title>
  <dc:creator>CasperX</dc:creator>
  <cp:lastModifiedBy>CasperX</cp:lastModifiedBy>
  <cp:revision>7</cp:revision>
  <dcterms:created xsi:type="dcterms:W3CDTF">2011-11-24T06:27:52Z</dcterms:created>
  <dcterms:modified xsi:type="dcterms:W3CDTF">2012-02-09T06:44:12Z</dcterms:modified>
</cp:coreProperties>
</file>