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6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70" r:id="rId15"/>
    <p:sldId id="271" r:id="rId16"/>
    <p:sldId id="272" r:id="rId17"/>
    <p:sldId id="274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2" r:id="rId36"/>
    <p:sldId id="291" r:id="rId37"/>
    <p:sldId id="293" r:id="rId38"/>
    <p:sldId id="295" r:id="rId39"/>
    <p:sldId id="294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A93"/>
    <a:srgbClr val="FFCC00"/>
    <a:srgbClr val="993300"/>
    <a:srgbClr val="1C1C1C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8" d="100"/>
          <a:sy n="68" d="100"/>
        </p:scale>
        <p:origin x="-1476" y="-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67B74-1CAA-43B9-959F-DD305E479538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957823-102A-45B5-B6E8-8333A5C89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57823-102A-45B5-B6E8-8333A5C898EC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70F3-C463-488E-AD97-BF9C24AF265D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246FD-9E5E-4935-9308-9EC88655F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70F3-C463-488E-AD97-BF9C24AF265D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246FD-9E5E-4935-9308-9EC88655F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70F3-C463-488E-AD97-BF9C24AF265D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246FD-9E5E-4935-9308-9EC88655F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70F3-C463-488E-AD97-BF9C24AF265D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246FD-9E5E-4935-9308-9EC88655F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70F3-C463-488E-AD97-BF9C24AF265D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246FD-9E5E-4935-9308-9EC88655F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70F3-C463-488E-AD97-BF9C24AF265D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246FD-9E5E-4935-9308-9EC88655F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70F3-C463-488E-AD97-BF9C24AF265D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246FD-9E5E-4935-9308-9EC88655F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70F3-C463-488E-AD97-BF9C24AF265D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246FD-9E5E-4935-9308-9EC88655F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70F3-C463-488E-AD97-BF9C24AF265D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246FD-9E5E-4935-9308-9EC88655F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70F3-C463-488E-AD97-BF9C24AF265D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246FD-9E5E-4935-9308-9EC88655F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370F3-C463-488E-AD97-BF9C24AF265D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246FD-9E5E-4935-9308-9EC88655F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370F3-C463-488E-AD97-BF9C24AF265D}" type="datetimeFigureOut">
              <a:rPr lang="en-US" smtClean="0"/>
              <a:pPr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246FD-9E5E-4935-9308-9EC88655F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slide" Target="slide10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3.jpeg"/><Relationship Id="rId7" Type="http://schemas.openxmlformats.org/officeDocument/2006/relationships/slide" Target="slide8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Relationship Id="rId9" Type="http://schemas.openxmlformats.org/officeDocument/2006/relationships/slide" Target="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4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1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4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0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3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0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9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1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4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7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0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3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6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9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0" y="0"/>
            <a:ext cx="9144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42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752600" y="3276600"/>
            <a:ext cx="5638800" cy="4571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1752600" y="3276600"/>
            <a:ext cx="5638800" cy="4571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971800" y="4419600"/>
            <a:ext cx="3048000" cy="381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Apple setting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2971800" y="2743200"/>
            <a:ext cx="3276600" cy="1600200"/>
          </a:xfrm>
          <a:prstGeom prst="roundRect">
            <a:avLst>
              <a:gd name="adj" fmla="val 7823"/>
            </a:avLst>
          </a:prstGeom>
          <a:solidFill>
            <a:schemeClr val="tx2">
              <a:lumMod val="75000"/>
              <a:alpha val="66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Go to main menu</a:t>
            </a:r>
          </a:p>
          <a:p>
            <a:pPr algn="ctr"/>
            <a:endParaRPr lang="en-US" dirty="0" smtClean="0"/>
          </a:p>
          <a:p>
            <a:pPr algn="ctr"/>
            <a:r>
              <a:rPr lang="en-US" sz="1200" dirty="0" smtClean="0"/>
              <a:t>Press confirm for that 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8" name="Rounded Rectangle 17">
            <a:hlinkClick r:id="rId2" action="ppaction://hlinksldjump"/>
          </p:cNvPr>
          <p:cNvSpPr/>
          <p:nvPr/>
        </p:nvSpPr>
        <p:spPr>
          <a:xfrm>
            <a:off x="3276600" y="3810000"/>
            <a:ext cx="12192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confirm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4800600" y="3810000"/>
            <a:ext cx="1219200" cy="304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cancel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3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6" grpId="0" animBg="1"/>
      <p:bldP spid="18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businessplus.co.th/download/news55/Customer/5512Dec/image_pro/windows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35268" y="0"/>
            <a:ext cx="13027268" cy="6858000"/>
          </a:xfrm>
          <a:prstGeom prst="rect">
            <a:avLst/>
          </a:prstGeom>
          <a:noFill/>
        </p:spPr>
      </p:pic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304800" y="1600200"/>
            <a:ext cx="2971800" cy="1447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งาน นำเสนอ</a:t>
            </a:r>
          </a:p>
          <a:p>
            <a:pPr algn="ctr"/>
            <a:endParaRPr lang="th-TH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th-TH" sz="1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โดย</a:t>
            </a:r>
            <a:r>
              <a:rPr lang="th-TH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</a:t>
            </a:r>
            <a:endParaRPr lang="th-TH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228600" y="381000"/>
            <a:ext cx="1295400" cy="6096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1828800" y="2895600"/>
            <a:ext cx="6096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Welcome to apple finding homepage for study of computer</a:t>
            </a:r>
          </a:p>
          <a:p>
            <a:pPr algn="ctr"/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….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Rectangle 18">
            <a:hlinkClick r:id="rId4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228600" y="304800"/>
            <a:ext cx="1676400" cy="3810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8" presetClass="exit" presetSubtype="1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2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1828800" y="2895600"/>
            <a:ext cx="6096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Welcome to apple finding homepage for study of computer</a:t>
            </a:r>
          </a:p>
          <a:p>
            <a:pPr algn="ctr"/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….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429000" y="533400"/>
            <a:ext cx="2514600" cy="3505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คอมพิวเตอร์ยุคที่ </a:t>
            </a:r>
            <a:r>
              <a:rPr lang="th-TH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</a:p>
          <a:p>
            <a:pPr algn="ctr"/>
            <a:endParaRPr lang="en-US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th-TH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คอมพิวเตอร์</a:t>
            </a:r>
            <a:r>
              <a:rPr lang="th-TH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ยุคที่ </a:t>
            </a:r>
            <a:r>
              <a:rPr lang="th-TH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</a:p>
          <a:p>
            <a:pPr algn="ctr"/>
            <a:endParaRPr lang="en-US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th-TH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คอมพิวเตอร์ยุคที่ </a:t>
            </a:r>
            <a:r>
              <a:rPr lang="th-TH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</a:p>
          <a:p>
            <a:pPr algn="ctr"/>
            <a:endParaRPr lang="en-US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th-TH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คอมพิวเตอร์ยุคที่ </a:t>
            </a:r>
            <a:r>
              <a:rPr lang="th-TH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</a:p>
          <a:p>
            <a:pPr algn="ctr"/>
            <a:endParaRPr lang="en-US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th-TH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คอมพิวเตอร์ยุค</a:t>
            </a:r>
            <a:r>
              <a:rPr lang="th-TH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ที่ </a:t>
            </a: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</a:t>
            </a:r>
          </a:p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3" name="Rectangle 12">
            <a:hlinkClick r:id="rId4" action="ppaction://hlinksldjump"/>
          </p:cNvPr>
          <p:cNvSpPr/>
          <p:nvPr/>
        </p:nvSpPr>
        <p:spPr>
          <a:xfrm>
            <a:off x="3657600" y="838200"/>
            <a:ext cx="2057400" cy="4572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hlinkClick r:id="rId5" action="ppaction://hlinksldjump"/>
          </p:cNvPr>
          <p:cNvSpPr/>
          <p:nvPr/>
        </p:nvSpPr>
        <p:spPr>
          <a:xfrm>
            <a:off x="3657600" y="1371600"/>
            <a:ext cx="2057400" cy="4572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hlinkClick r:id="rId6" action="ppaction://hlinksldjump"/>
          </p:cNvPr>
          <p:cNvSpPr/>
          <p:nvPr/>
        </p:nvSpPr>
        <p:spPr>
          <a:xfrm>
            <a:off x="3657600" y="1905000"/>
            <a:ext cx="2057400" cy="4572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hlinkClick r:id="rId7" action="ppaction://hlinksldjump"/>
          </p:cNvPr>
          <p:cNvSpPr/>
          <p:nvPr/>
        </p:nvSpPr>
        <p:spPr>
          <a:xfrm>
            <a:off x="3657600" y="2438400"/>
            <a:ext cx="2057400" cy="4572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hlinkClick r:id="rId8" action="ppaction://hlinksldjump"/>
          </p:cNvPr>
          <p:cNvSpPr/>
          <p:nvPr/>
        </p:nvSpPr>
        <p:spPr>
          <a:xfrm>
            <a:off x="3657600" y="2971800"/>
            <a:ext cx="2057400" cy="4572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hlinkClick r:id="rId9" action="ppaction://hlinksldjump"/>
          </p:cNvPr>
          <p:cNvSpPr/>
          <p:nvPr/>
        </p:nvSpPr>
        <p:spPr>
          <a:xfrm>
            <a:off x="3352800" y="-5334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6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 smtClean="0"/>
              <a:t>ยุคที่ 1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1600200"/>
            <a:ext cx="8610600" cy="441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            เป็นการประดิษฐ์เครื่องคอมพิวเตอร์ที่มิใช่เครื่องคำนวณ โดยเมาช์ลีและเอ็กเคอร์ต (</a:t>
            </a:r>
            <a:r>
              <a:rPr lang="en-US" dirty="0" err="1" smtClean="0">
                <a:solidFill>
                  <a:schemeClr val="tx1"/>
                </a:solidFill>
              </a:rPr>
              <a:t>Mauchly</a:t>
            </a:r>
            <a:r>
              <a:rPr lang="en-US" dirty="0" smtClean="0">
                <a:solidFill>
                  <a:schemeClr val="tx1"/>
                </a:solidFill>
              </a:rPr>
              <a:t> and Eckert) </a:t>
            </a:r>
            <a:r>
              <a:rPr lang="th-TH" dirty="0" smtClean="0">
                <a:solidFill>
                  <a:schemeClr val="tx1"/>
                </a:solidFill>
              </a:rPr>
              <a:t>ได้นำแนวความคิดนั้นมาประดิษฐ์เป็นเครื่องคอมพิวเตอร์ที่มีประสิทธิภาพมากเครื่องหนึ่งเรียกว่า </a:t>
            </a:r>
            <a:r>
              <a:rPr lang="en-US" dirty="0" smtClean="0">
                <a:solidFill>
                  <a:schemeClr val="tx1"/>
                </a:solidFill>
              </a:rPr>
              <a:t>ENIAC (Electronic </a:t>
            </a:r>
            <a:r>
              <a:rPr lang="en-US" dirty="0" err="1" smtClean="0">
                <a:solidFill>
                  <a:schemeClr val="tx1"/>
                </a:solidFill>
              </a:rPr>
              <a:t>Numericial</a:t>
            </a:r>
            <a:r>
              <a:rPr lang="en-US" dirty="0" smtClean="0">
                <a:solidFill>
                  <a:schemeClr val="tx1"/>
                </a:solidFill>
              </a:rPr>
              <a:t> Integrator and Calculator) </a:t>
            </a:r>
            <a:r>
              <a:rPr lang="th-TH" dirty="0" smtClean="0">
                <a:solidFill>
                  <a:schemeClr val="tx1"/>
                </a:solidFill>
              </a:rPr>
              <a:t>ซึ่งต่อมาได้ทำการปรับปรุงการทำงานของเครื่องคอมพิวเตอร์ให้มีประสิทธิภาพดียิ่งขึ้น   และได้ประดิษฐ์เครื่อง </a:t>
            </a:r>
            <a:r>
              <a:rPr lang="en-US" dirty="0" smtClean="0">
                <a:solidFill>
                  <a:schemeClr val="tx1"/>
                </a:solidFill>
              </a:rPr>
              <a:t>UNIVAC(Universal Automatic Computer) </a:t>
            </a:r>
            <a:r>
              <a:rPr lang="th-TH" dirty="0" smtClean="0">
                <a:solidFill>
                  <a:schemeClr val="tx1"/>
                </a:solidFill>
              </a:rPr>
              <a:t>ขึ้นเพื่อใช้ในการสำรวจสำมะโนประชากรประจำปี  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 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      จึงนับได้ว่า </a:t>
            </a:r>
            <a:r>
              <a:rPr lang="en-US" dirty="0" smtClean="0">
                <a:solidFill>
                  <a:schemeClr val="tx1"/>
                </a:solidFill>
              </a:rPr>
              <a:t>UNIVAC </a:t>
            </a:r>
            <a:r>
              <a:rPr lang="th-TH" dirty="0" smtClean="0">
                <a:solidFill>
                  <a:schemeClr val="tx1"/>
                </a:solidFill>
              </a:rPr>
              <a:t>เป็นเครื่องคอมพิวเตอร์เครื่องแรกของโลกที่ถูกใช้งานในเชิงธุรกิจ ซึ่งนับเป็นการเริ่มของเครื่องคอมพิวเตอร์ในยุคแรกอย่างแท้จริง เครื่องคอมพิวเตอร์ในยุคนี้ใช้หลอดสุญญากาศในการควบคุมการทำงานของเครื่อง ซึ่งทำงานได้อย่างรวดเร็ว แต่มีขนาดใหญ่มากและราคาแพง ยุคแรกของคอมพิวเตอร์สิ้นสุดเมื่อมีผู้ประดิษฐ์ทรานซิสเตอร์มาใช้แทนหลอดสูญญากาศ</a:t>
            </a:r>
            <a:r>
              <a:rPr lang="th-TH" dirty="0" smtClean="0">
                <a:solidFill>
                  <a:schemeClr val="accent5">
                    <a:lumMod val="50000"/>
                  </a:schemeClr>
                </a:solidFill>
              </a:rPr>
              <a:t> </a:t>
            </a:r>
          </a:p>
          <a:p>
            <a:endParaRPr lang="th-TH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th-TH" dirty="0" smtClean="0">
                <a:solidFill>
                  <a:schemeClr val="accent5">
                    <a:lumMod val="50000"/>
                  </a:schemeClr>
                </a:solidFill>
              </a:rPr>
              <a:t>ลักษณะเฉพาะของเครื่องคอมพิวเตอร์ยุคที่ 1</a:t>
            </a:r>
          </a:p>
          <a:p>
            <a:r>
              <a:rPr lang="th-TH" dirty="0" smtClean="0">
                <a:solidFill>
                  <a:schemeClr val="accent5">
                    <a:lumMod val="50000"/>
                  </a:schemeClr>
                </a:solidFill>
              </a:rPr>
              <a:t>ใช้อุปกรณ์ หลอดสุญญากาศ (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Vacuum Tube) </a:t>
            </a:r>
            <a:r>
              <a:rPr lang="th-TH" dirty="0" smtClean="0">
                <a:solidFill>
                  <a:schemeClr val="accent5">
                    <a:lumMod val="50000"/>
                  </a:schemeClr>
                </a:solidFill>
              </a:rPr>
              <a:t>เป็นส่วนประกอบหลัก ทำให้ตัวเครื่องมีขนาดใหญ่ ใช้พลังงานไฟฟ้ามาก และเกิดความร้อนสูง</a:t>
            </a:r>
          </a:p>
          <a:p>
            <a:r>
              <a:rPr lang="th-TH" dirty="0" smtClean="0">
                <a:solidFill>
                  <a:schemeClr val="accent5">
                    <a:lumMod val="50000"/>
                  </a:schemeClr>
                </a:solidFill>
              </a:rPr>
              <a:t>ทำงานด้วยภาษาเครื่อง (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Machine Language) </a:t>
            </a:r>
            <a:r>
              <a:rPr lang="th-TH" dirty="0" smtClean="0">
                <a:solidFill>
                  <a:schemeClr val="accent5">
                    <a:lumMod val="50000"/>
                  </a:schemeClr>
                </a:solidFill>
              </a:rPr>
              <a:t>เท่านั้น</a:t>
            </a:r>
          </a:p>
          <a:p>
            <a:r>
              <a:rPr lang="th-TH" dirty="0" smtClean="0">
                <a:solidFill>
                  <a:schemeClr val="accent5">
                    <a:lumMod val="50000"/>
                  </a:schemeClr>
                </a:solidFill>
              </a:rPr>
              <a:t>เริ่มมีการพัฒนาภาษาสัญลักษณ์ (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Assembly / Symbolic Language) </a:t>
            </a:r>
            <a:r>
              <a:rPr lang="th-TH" dirty="0" smtClean="0">
                <a:solidFill>
                  <a:schemeClr val="accent5">
                    <a:lumMod val="50000"/>
                  </a:schemeClr>
                </a:solidFill>
              </a:rPr>
              <a:t>ขึ้นใช้งาน</a:t>
            </a:r>
          </a:p>
          <a:p>
            <a:endParaRPr lang="th-TH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7410" name="Picture 2" descr="คอมพิวเตอร์ในยุคที่ 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4876799"/>
            <a:ext cx="2735945" cy="1981201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hlinkClick r:id="rId6" action="ppaction://hlinksldjump"/>
          </p:cNvPr>
          <p:cNvSpPr/>
          <p:nvPr/>
        </p:nvSpPr>
        <p:spPr>
          <a:xfrm>
            <a:off x="228600" y="304800"/>
            <a:ext cx="1676400" cy="3810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Top)">
                                      <p:cBhvr>
                                        <p:cTn id="19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 smtClean="0"/>
              <a:t>ยุคที่ 2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1600200"/>
            <a:ext cx="8610600" cy="441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>   มี</a:t>
            </a:r>
            <a:r>
              <a:rPr lang="th-TH" dirty="0">
                <a:solidFill>
                  <a:schemeClr val="tx1"/>
                </a:solidFill>
              </a:rPr>
              <a:t>การนำทรานซิสเตอร์ มาใช้ในเครื่องคอมพิวเตอร์จึงทำให้เครื่องมีขนาดเล็กลง และสามารถเพิ่มประสิทธิภาพในการทำงานให้มีความรวดเร็วและแม่นยำมากยิ่งขึ้น นอกจากนี้ ในยุคนี้ยังได้มีการคิดภาษาเพื่อใช้กับเครื่องคอมพิวเตอร์เช่น ภาษาฟอร์แทน (</a:t>
            </a:r>
            <a:r>
              <a:rPr lang="en-US" dirty="0">
                <a:solidFill>
                  <a:schemeClr val="tx1"/>
                </a:solidFill>
              </a:rPr>
              <a:t>FORTRAN) </a:t>
            </a:r>
            <a:r>
              <a:rPr lang="th-TH" dirty="0">
                <a:solidFill>
                  <a:schemeClr val="tx1"/>
                </a:solidFill>
              </a:rPr>
              <a:t>จึงทำให้ง่ายต่อการเขียนโปรแกรมสำหรับใช้กับ</a:t>
            </a:r>
            <a:r>
              <a:rPr lang="th-TH" dirty="0" smtClean="0">
                <a:solidFill>
                  <a:schemeClr val="tx1"/>
                </a:solidFill>
              </a:rPr>
              <a:t>เครื่อง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 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ลักษณะเฉพาะ</a:t>
            </a:r>
            <a:r>
              <a:rPr lang="th-TH" dirty="0">
                <a:solidFill>
                  <a:schemeClr val="tx1"/>
                </a:solidFill>
              </a:rPr>
              <a:t>ของเครื่องคอมพิวเตอร์ยุคที่ 2</a:t>
            </a:r>
          </a:p>
          <a:p>
            <a:r>
              <a:rPr lang="th-TH" dirty="0">
                <a:solidFill>
                  <a:schemeClr val="tx1"/>
                </a:solidFill>
              </a:rPr>
              <a:t>ใช้อุปกรณ์ ทรานซิสเตอร์ (</a:t>
            </a:r>
            <a:r>
              <a:rPr lang="en-US" dirty="0">
                <a:solidFill>
                  <a:schemeClr val="tx1"/>
                </a:solidFill>
              </a:rPr>
              <a:t>Transistor) </a:t>
            </a:r>
            <a:r>
              <a:rPr lang="th-TH" dirty="0">
                <a:solidFill>
                  <a:schemeClr val="tx1"/>
                </a:solidFill>
              </a:rPr>
              <a:t>ซึ่งสร้างจากสารกึ่งตัวนำ (</a:t>
            </a:r>
            <a:r>
              <a:rPr lang="en-US" dirty="0">
                <a:solidFill>
                  <a:schemeClr val="tx1"/>
                </a:solidFill>
              </a:rPr>
              <a:t>Semi-Conductor) </a:t>
            </a:r>
            <a:r>
              <a:rPr lang="th-TH" dirty="0">
                <a:solidFill>
                  <a:schemeClr val="tx1"/>
                </a:solidFill>
              </a:rPr>
              <a:t>เป็นอุปกรณ์หลัก แทนหลอดสุญญากาศ เนื่องจากทรานซิสเตอร์เพียงตัวเดียว มีประสิทธิภาพในการทำงานเทียบเท่าหลอดสุญญากาศได้นับร้อยหลอด ทำให้เครื่องคอมพิวเตอร์ในยุคนี้มีขนาดเล็ก ใช้พลังงานไฟฟ้าน้อย ความร้อนต่ำ ทำงานเร็ว และได้รับความน่าเชื่อถือมากยิ่งขึ้น</a:t>
            </a:r>
          </a:p>
          <a:p>
            <a:r>
              <a:rPr lang="th-TH" dirty="0">
                <a:solidFill>
                  <a:schemeClr val="tx1"/>
                </a:solidFill>
              </a:rPr>
              <a:t>เก็บข้อมูลได้ โดยใช้ส่วนความจำวงแหวนแม่เหล็ก (</a:t>
            </a:r>
            <a:r>
              <a:rPr lang="en-US" dirty="0">
                <a:solidFill>
                  <a:schemeClr val="tx1"/>
                </a:solidFill>
              </a:rPr>
              <a:t>Magnetic Core)</a:t>
            </a:r>
          </a:p>
          <a:p>
            <a:r>
              <a:rPr lang="th-TH" dirty="0">
                <a:solidFill>
                  <a:schemeClr val="tx1"/>
                </a:solidFill>
              </a:rPr>
              <a:t>มีความเร็วในการประมวลผลในหนึ่งคำสั่ง ประมาณหนึ่งในพันของวินาที (</a:t>
            </a:r>
            <a:r>
              <a:rPr lang="en-US" dirty="0">
                <a:solidFill>
                  <a:schemeClr val="tx1"/>
                </a:solidFill>
              </a:rPr>
              <a:t>Millisecond : </a:t>
            </a:r>
            <a:r>
              <a:rPr lang="en-US" dirty="0" err="1">
                <a:solidFill>
                  <a:schemeClr val="tx1"/>
                </a:solidFill>
              </a:rPr>
              <a:t>mS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r>
              <a:rPr lang="th-TH" dirty="0">
                <a:solidFill>
                  <a:schemeClr val="tx1"/>
                </a:solidFill>
              </a:rPr>
              <a:t>สั่งงานได้สะดวกมากขึ้น เนื่องจากทำงานด้วยภาษาสัญลักษณ์ (</a:t>
            </a:r>
            <a:r>
              <a:rPr lang="en-US" dirty="0">
                <a:solidFill>
                  <a:schemeClr val="tx1"/>
                </a:solidFill>
              </a:rPr>
              <a:t>Assembly Language)</a:t>
            </a:r>
          </a:p>
          <a:p>
            <a:r>
              <a:rPr lang="th-TH" dirty="0">
                <a:solidFill>
                  <a:schemeClr val="tx1"/>
                </a:solidFill>
              </a:rPr>
              <a:t>เริ่มพัฒนาภาษาระดับสูง (</a:t>
            </a:r>
            <a:r>
              <a:rPr lang="en-US" dirty="0">
                <a:solidFill>
                  <a:schemeClr val="tx1"/>
                </a:solidFill>
              </a:rPr>
              <a:t>High Level Language) </a:t>
            </a:r>
            <a:r>
              <a:rPr lang="th-TH" dirty="0">
                <a:solidFill>
                  <a:schemeClr val="tx1"/>
                </a:solidFill>
              </a:rPr>
              <a:t>ขึ้นใช้งานในยุค</a:t>
            </a:r>
            <a:r>
              <a:rPr lang="th-TH" dirty="0"/>
              <a:t>นี้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hlinkClick r:id="rId6" action="ppaction://hlinksldjump"/>
          </p:cNvPr>
          <p:cNvSpPr/>
          <p:nvPr/>
        </p:nvSpPr>
        <p:spPr>
          <a:xfrm>
            <a:off x="228600" y="304800"/>
            <a:ext cx="1676400" cy="3810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Top)">
                                      <p:cBhvr>
                                        <p:cTn id="19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 smtClean="0"/>
              <a:t>ยุคที่ 3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1600200"/>
            <a:ext cx="8610600" cy="441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/>
            </a:r>
            <a:br>
              <a:rPr lang="th-TH" dirty="0" smtClean="0">
                <a:solidFill>
                  <a:schemeClr val="tx1"/>
                </a:solidFill>
              </a:rPr>
            </a:br>
            <a:r>
              <a:rPr lang="th-TH" dirty="0" smtClean="0">
                <a:solidFill>
                  <a:schemeClr val="tx1"/>
                </a:solidFill>
              </a:rPr>
              <a:t>คอมพิวเตอร์ในยุคนี้เริ่มต้นภายหลังจากการใช้ทรานซิสเตอร์ได้เพียง 5 ปี เนื่องจากได้มีการประดิษฐ์คิดค้นเกี่ยวกับวงจรรวม (</a:t>
            </a:r>
            <a:r>
              <a:rPr lang="en-US" dirty="0" smtClean="0">
                <a:solidFill>
                  <a:schemeClr val="tx1"/>
                </a:solidFill>
              </a:rPr>
              <a:t>Integrated-Circuit) </a:t>
            </a:r>
            <a:r>
              <a:rPr lang="th-TH" dirty="0" smtClean="0">
                <a:solidFill>
                  <a:schemeClr val="tx1"/>
                </a:solidFill>
              </a:rPr>
              <a:t>หรือเรียกกันย่อๆ ว่า "ไอซี" (</a:t>
            </a:r>
            <a:r>
              <a:rPr lang="en-US" dirty="0" smtClean="0">
                <a:solidFill>
                  <a:schemeClr val="tx1"/>
                </a:solidFill>
              </a:rPr>
              <a:t>IC) </a:t>
            </a:r>
            <a:r>
              <a:rPr lang="th-TH" dirty="0" smtClean="0">
                <a:solidFill>
                  <a:schemeClr val="tx1"/>
                </a:solidFill>
              </a:rPr>
              <a:t>ซึ่งไอซีนี้ทำให้ส่วนประกอบและวงจรต่างๆ สามารถวางลงได้บนแผ่นชิป (</a:t>
            </a:r>
            <a:r>
              <a:rPr lang="en-US" dirty="0" smtClean="0">
                <a:solidFill>
                  <a:schemeClr val="tx1"/>
                </a:solidFill>
              </a:rPr>
              <a:t>chip) </a:t>
            </a:r>
            <a:r>
              <a:rPr lang="th-TH" dirty="0" smtClean="0">
                <a:solidFill>
                  <a:schemeClr val="tx1"/>
                </a:solidFill>
              </a:rPr>
              <a:t>เล็กๆ เพียงแผ่นเดียว จึงมีการนำเอาแผ่นชิปมาใช้แทนทรานซิสเตอร์ทำให้ประหยัดเนื้อที่ได้มาก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 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นอกจากนี้ยังเริ่มมีการใช้งานระบบจัดการฐานข้อมูล (</a:t>
            </a:r>
            <a:r>
              <a:rPr lang="en-US" dirty="0" smtClean="0">
                <a:solidFill>
                  <a:schemeClr val="tx1"/>
                </a:solidFill>
              </a:rPr>
              <a:t>Data Base Management Systems : DBMS) </a:t>
            </a:r>
            <a:r>
              <a:rPr lang="th-TH" dirty="0" smtClean="0">
                <a:solidFill>
                  <a:schemeClr val="tx1"/>
                </a:solidFill>
              </a:rPr>
              <a:t>และมีการพัฒนาเครื่องคอมพิวเตอร์ให้สามารถทำงานร่วมกันได้หลายๆ งานในเวลาเดียวกัน และมีระบบที่ผู้ใช้สามารถโต้ตอบกับเครื่องได้หลายๆ คน พร้อมๆ กัน (</a:t>
            </a:r>
            <a:r>
              <a:rPr lang="en-US" dirty="0" smtClean="0">
                <a:solidFill>
                  <a:schemeClr val="tx1"/>
                </a:solidFill>
              </a:rPr>
              <a:t>Time Sharing)</a:t>
            </a:r>
          </a:p>
          <a:p>
            <a:endParaRPr lang="th-TH" dirty="0" smtClean="0">
              <a:solidFill>
                <a:schemeClr val="tx1"/>
              </a:solidFill>
            </a:endParaRPr>
          </a:p>
          <a:p>
            <a:r>
              <a:rPr lang="th-TH" dirty="0" smtClean="0">
                <a:solidFill>
                  <a:schemeClr val="tx1"/>
                </a:solidFill>
              </a:rPr>
              <a:t>ลักษณะเฉพาะ</a:t>
            </a:r>
            <a:r>
              <a:rPr lang="th-TH" dirty="0">
                <a:solidFill>
                  <a:schemeClr val="tx1"/>
                </a:solidFill>
              </a:rPr>
              <a:t>ของเครื่องคอมพิวเตอร์ยุคที่ 3</a:t>
            </a:r>
          </a:p>
          <a:p>
            <a:r>
              <a:rPr lang="th-TH" dirty="0">
                <a:solidFill>
                  <a:schemeClr val="tx1"/>
                </a:solidFill>
              </a:rPr>
              <a:t>ใช้อุปกรณ์ วงจรรวม (</a:t>
            </a:r>
            <a:r>
              <a:rPr lang="en-US" dirty="0">
                <a:solidFill>
                  <a:schemeClr val="tx1"/>
                </a:solidFill>
              </a:rPr>
              <a:t>Integrated Circuit : IC) </a:t>
            </a:r>
            <a:r>
              <a:rPr lang="th-TH" dirty="0">
                <a:solidFill>
                  <a:schemeClr val="tx1"/>
                </a:solidFill>
              </a:rPr>
              <a:t>หรือ ไอซี และวงจรรวมสเกลขนาดใหญ่ (</a:t>
            </a:r>
            <a:r>
              <a:rPr lang="en-US" dirty="0">
                <a:solidFill>
                  <a:schemeClr val="tx1"/>
                </a:solidFill>
              </a:rPr>
              <a:t>Large Scale Integration : LSI) </a:t>
            </a:r>
            <a:r>
              <a:rPr lang="th-TH" dirty="0">
                <a:solidFill>
                  <a:schemeClr val="tx1"/>
                </a:solidFill>
              </a:rPr>
              <a:t>เป็นอุปกรณ์หลัก</a:t>
            </a:r>
          </a:p>
          <a:p>
            <a:r>
              <a:rPr lang="th-TH" dirty="0">
                <a:solidFill>
                  <a:schemeClr val="tx1"/>
                </a:solidFill>
              </a:rPr>
              <a:t>ความเร็วในการประมวลผลในหนึ่งคำสั่ง ประมาณหนึ่งในล้านของวินาที (</a:t>
            </a:r>
            <a:r>
              <a:rPr lang="en-US" dirty="0">
                <a:solidFill>
                  <a:schemeClr val="tx1"/>
                </a:solidFill>
              </a:rPr>
              <a:t>Microsecond : </a:t>
            </a:r>
            <a:r>
              <a:rPr lang="en-US" dirty="0" err="1">
                <a:solidFill>
                  <a:schemeClr val="tx1"/>
                </a:solidFill>
              </a:rPr>
              <a:t>mS</a:t>
            </a:r>
            <a:r>
              <a:rPr lang="en-US" dirty="0">
                <a:solidFill>
                  <a:schemeClr val="tx1"/>
                </a:solidFill>
              </a:rPr>
              <a:t>) (</a:t>
            </a:r>
            <a:r>
              <a:rPr lang="th-TH" dirty="0">
                <a:solidFill>
                  <a:schemeClr val="tx1"/>
                </a:solidFill>
              </a:rPr>
              <a:t>สูงกว่าเครื่องคอมพิวเตอร์ในยุคที่ 1 ประมาณ 1,000 เท่า)</a:t>
            </a:r>
          </a:p>
          <a:p>
            <a:r>
              <a:rPr lang="th-TH" dirty="0">
                <a:solidFill>
                  <a:schemeClr val="tx1"/>
                </a:solidFill>
              </a:rPr>
              <a:t>ทำงานได้ด้วยภาษาระดับสูง</a:t>
            </a:r>
            <a:r>
              <a:rPr lang="th-TH" dirty="0"/>
              <a:t>ทั่วไป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hlinkClick r:id="rId6" action="ppaction://hlinksldjump"/>
          </p:cNvPr>
          <p:cNvSpPr/>
          <p:nvPr/>
        </p:nvSpPr>
        <p:spPr>
          <a:xfrm>
            <a:off x="228600" y="304800"/>
            <a:ext cx="1676400" cy="3810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Top)">
                                      <p:cBhvr>
                                        <p:cTn id="19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 smtClean="0"/>
              <a:t>ยุคที่ 4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1600200"/>
            <a:ext cx="8610600" cy="441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</a:rPr>
              <a:t/>
            </a:r>
            <a:br>
              <a:rPr lang="th-TH" dirty="0" smtClean="0">
                <a:solidFill>
                  <a:schemeClr val="tx1"/>
                </a:solidFill>
              </a:rPr>
            </a:br>
            <a:r>
              <a:rPr lang="th-TH" dirty="0">
                <a:solidFill>
                  <a:schemeClr val="tx1"/>
                </a:solidFill>
              </a:rPr>
              <a:t> </a:t>
            </a:r>
            <a:r>
              <a:rPr lang="th-TH" sz="2000" dirty="0" smtClean="0">
                <a:solidFill>
                  <a:schemeClr val="tx1"/>
                </a:solidFill>
              </a:rPr>
              <a:t>เป็น</a:t>
            </a:r>
            <a:r>
              <a:rPr lang="th-TH" sz="2000" dirty="0">
                <a:solidFill>
                  <a:schemeClr val="tx1"/>
                </a:solidFill>
              </a:rPr>
              <a:t>ยุคที่นำสารกึ่งตัวนำมาสร้างเป็นวงจรรวมความจุสูงมาก (</a:t>
            </a:r>
            <a:r>
              <a:rPr lang="en-US" sz="2000" dirty="0">
                <a:solidFill>
                  <a:schemeClr val="tx1"/>
                </a:solidFill>
              </a:rPr>
              <a:t>Very Large Scale Integrated : VLSI) </a:t>
            </a:r>
            <a:r>
              <a:rPr lang="th-TH" sz="2000" dirty="0">
                <a:solidFill>
                  <a:schemeClr val="tx1"/>
                </a:solidFill>
              </a:rPr>
              <a:t>ซึ่งสามารถย่อส่วนไอซีธรรมดาหลายๆ วงจรเข้ามาในวงจรเดียวกัน และมีการประดิษฐ์ ไมโครโพรเซสเซอร์ (</a:t>
            </a:r>
            <a:r>
              <a:rPr lang="en-US" sz="2000" dirty="0">
                <a:solidFill>
                  <a:schemeClr val="tx1"/>
                </a:solidFill>
              </a:rPr>
              <a:t>Microprocessor) </a:t>
            </a:r>
            <a:r>
              <a:rPr lang="th-TH" sz="2000" dirty="0">
                <a:solidFill>
                  <a:schemeClr val="tx1"/>
                </a:solidFill>
              </a:rPr>
              <a:t>ขึ้น ทำให้เครื่องมีขนาดเล็ก ราคาถูกลง และมีความสามารถในการทำงานสูงและรวดเร็วมาก จึงทำให้มีคอมพิวเตอร์ส่วนบุคคล (</a:t>
            </a:r>
            <a:r>
              <a:rPr lang="en-US" sz="2000" dirty="0">
                <a:solidFill>
                  <a:schemeClr val="tx1"/>
                </a:solidFill>
              </a:rPr>
              <a:t>Personal Computer) </a:t>
            </a:r>
            <a:r>
              <a:rPr lang="th-TH" sz="2000" dirty="0">
                <a:solidFill>
                  <a:schemeClr val="tx1"/>
                </a:solidFill>
              </a:rPr>
              <a:t>ถือกำเนิดขึ้นมาในยุค</a:t>
            </a:r>
            <a:r>
              <a:rPr lang="th-TH" sz="2000" dirty="0" smtClean="0">
                <a:solidFill>
                  <a:schemeClr val="tx1"/>
                </a:solidFill>
              </a:rPr>
              <a:t>นี้</a:t>
            </a:r>
          </a:p>
          <a:p>
            <a:r>
              <a:rPr lang="th-TH" sz="2000" dirty="0" smtClean="0">
                <a:solidFill>
                  <a:schemeClr val="tx1"/>
                </a:solidFill>
              </a:rPr>
              <a:t>    ลักษณะเฉพาะ</a:t>
            </a:r>
            <a:r>
              <a:rPr lang="th-TH" sz="2000" dirty="0">
                <a:solidFill>
                  <a:schemeClr val="tx1"/>
                </a:solidFill>
              </a:rPr>
              <a:t>ของเครื่องคอมพิวเตอร์ยุคที่ 4</a:t>
            </a:r>
          </a:p>
          <a:p>
            <a:r>
              <a:rPr lang="th-TH" sz="2000" dirty="0">
                <a:solidFill>
                  <a:schemeClr val="tx1"/>
                </a:solidFill>
              </a:rPr>
              <a:t>ใช้อุปกรณ์ วงจรรวมสเกลขนาดใหญ่ (</a:t>
            </a:r>
            <a:r>
              <a:rPr lang="en-US" sz="2000" dirty="0">
                <a:solidFill>
                  <a:schemeClr val="tx1"/>
                </a:solidFill>
              </a:rPr>
              <a:t>Large Scale Integration : LSI) </a:t>
            </a:r>
            <a:r>
              <a:rPr lang="th-TH" sz="2000" dirty="0">
                <a:solidFill>
                  <a:schemeClr val="tx1"/>
                </a:solidFill>
              </a:rPr>
              <a:t>และ วงจรรวมสเกลขนาดใหญ่มาก (</a:t>
            </a:r>
            <a:r>
              <a:rPr lang="en-US" sz="2000" dirty="0">
                <a:solidFill>
                  <a:schemeClr val="tx1"/>
                </a:solidFill>
              </a:rPr>
              <a:t>Very Large Scale Integration : VLSI) </a:t>
            </a:r>
            <a:r>
              <a:rPr lang="th-TH" sz="2000" dirty="0">
                <a:solidFill>
                  <a:schemeClr val="tx1"/>
                </a:solidFill>
              </a:rPr>
              <a:t>เป็นอุปกรณ์หลัก</a:t>
            </a:r>
          </a:p>
          <a:p>
            <a:r>
              <a:rPr lang="th-TH" sz="2000" dirty="0">
                <a:solidFill>
                  <a:schemeClr val="tx1"/>
                </a:solidFill>
              </a:rPr>
              <a:t>มีความเร็วในการประมวลผลแต่ละคำสั่ง ประมาณหนึ่งในพันล้านวินาที (</a:t>
            </a:r>
            <a:r>
              <a:rPr lang="en-US" sz="2000" dirty="0">
                <a:solidFill>
                  <a:schemeClr val="tx1"/>
                </a:solidFill>
              </a:rPr>
              <a:t>Nanosecond : </a:t>
            </a:r>
            <a:r>
              <a:rPr lang="en-US" sz="2000" dirty="0" err="1">
                <a:solidFill>
                  <a:schemeClr val="tx1"/>
                </a:solidFill>
              </a:rPr>
              <a:t>nS</a:t>
            </a:r>
            <a:r>
              <a:rPr lang="en-US" sz="2000" dirty="0">
                <a:solidFill>
                  <a:schemeClr val="tx1"/>
                </a:solidFill>
              </a:rPr>
              <a:t>) </a:t>
            </a:r>
            <a:r>
              <a:rPr lang="th-TH" sz="2000" dirty="0">
                <a:solidFill>
                  <a:schemeClr val="tx1"/>
                </a:solidFill>
              </a:rPr>
              <a:t>และพัฒนาต่อมาจนมีความเร็วในการประมวลผลแต่ละคำสั่ง ประมาณหนึ่งในล้านล้านของวินาที (</a:t>
            </a:r>
            <a:r>
              <a:rPr lang="en-US" sz="2000" dirty="0" err="1">
                <a:solidFill>
                  <a:schemeClr val="tx1"/>
                </a:solidFill>
              </a:rPr>
              <a:t>Picosecond</a:t>
            </a:r>
            <a:r>
              <a:rPr lang="en-US" sz="2000" dirty="0">
                <a:solidFill>
                  <a:schemeClr val="tx1"/>
                </a:solidFill>
              </a:rPr>
              <a:t> : </a:t>
            </a:r>
            <a:r>
              <a:rPr lang="en-US" sz="2000" dirty="0" err="1">
                <a:solidFill>
                  <a:schemeClr val="tx1"/>
                </a:solidFill>
              </a:rPr>
              <a:t>pS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</a:p>
          <a:p>
            <a:endParaRPr lang="th-TH" sz="2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hlinkClick r:id="rId6" action="ppaction://hlinksldjump"/>
          </p:cNvPr>
          <p:cNvSpPr/>
          <p:nvPr/>
        </p:nvSpPr>
        <p:spPr>
          <a:xfrm>
            <a:off x="228600" y="304800"/>
            <a:ext cx="1676400" cy="3810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Top)">
                                      <p:cBhvr>
                                        <p:cTn id="19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 smtClean="0"/>
              <a:t>ยุคที่ 5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1600200"/>
            <a:ext cx="8610600" cy="441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400" dirty="0" smtClean="0">
                <a:solidFill>
                  <a:schemeClr val="tx1"/>
                </a:solidFill>
              </a:rPr>
              <a:t/>
            </a:r>
            <a:br>
              <a:rPr lang="th-TH" sz="1400" dirty="0" smtClean="0">
                <a:solidFill>
                  <a:schemeClr val="tx1"/>
                </a:solidFill>
              </a:rPr>
            </a:br>
            <a:r>
              <a:rPr lang="th-TH" sz="1400" dirty="0" smtClean="0">
                <a:solidFill>
                  <a:schemeClr val="tx1"/>
                </a:solidFill>
              </a:rPr>
              <a:t>       </a:t>
            </a:r>
          </a:p>
          <a:p>
            <a:endParaRPr lang="th-TH" sz="1400" dirty="0">
              <a:solidFill>
                <a:schemeClr val="tx1"/>
              </a:solidFill>
            </a:endParaRPr>
          </a:p>
          <a:p>
            <a:endParaRPr lang="th-TH" sz="1400" dirty="0" smtClean="0">
              <a:solidFill>
                <a:schemeClr val="tx1"/>
              </a:solidFill>
            </a:endParaRPr>
          </a:p>
          <a:p>
            <a:endParaRPr lang="th-TH" sz="1400" dirty="0">
              <a:solidFill>
                <a:schemeClr val="tx1"/>
              </a:solidFill>
            </a:endParaRPr>
          </a:p>
          <a:p>
            <a:r>
              <a:rPr lang="th-TH" sz="1400" dirty="0" smtClean="0">
                <a:solidFill>
                  <a:schemeClr val="tx1"/>
                </a:solidFill>
              </a:rPr>
              <a:t>           </a:t>
            </a:r>
            <a:r>
              <a:rPr lang="th-TH" sz="1600" dirty="0" smtClean="0">
                <a:solidFill>
                  <a:schemeClr val="tx1"/>
                </a:solidFill>
              </a:rPr>
              <a:t>ใน</a:t>
            </a:r>
            <a:r>
              <a:rPr lang="th-TH" sz="1600" dirty="0">
                <a:solidFill>
                  <a:schemeClr val="tx1"/>
                </a:solidFill>
              </a:rPr>
              <a:t>ยุคนี้ ได้มุ่งเน้นการพัฒนา ความสามารถในการทำงานของระบบคอมพิวเตอร์ และ ความสะดวกสบายในการใช้งานเครื่องคอมพิวเตอร์ อย่างชัดเจน มีการพัฒนาสร้างเครื่องคอมพิวเตอร์แบบพกพาขนาดเล็กขนาดเล็ก (</a:t>
            </a:r>
            <a:r>
              <a:rPr lang="en-US" sz="1600" dirty="0">
                <a:solidFill>
                  <a:schemeClr val="tx1"/>
                </a:solidFill>
              </a:rPr>
              <a:t>Portable Computer) </a:t>
            </a:r>
            <a:r>
              <a:rPr lang="th-TH" sz="1600" dirty="0">
                <a:solidFill>
                  <a:schemeClr val="tx1"/>
                </a:solidFill>
              </a:rPr>
              <a:t>ขึ้นใช้งานในยุคนี้</a:t>
            </a:r>
          </a:p>
          <a:p>
            <a:r>
              <a:rPr lang="th-TH" sz="1600" dirty="0">
                <a:solidFill>
                  <a:schemeClr val="tx1"/>
                </a:solidFill>
              </a:rPr>
              <a:t>โครงการพัฒนาอุปกรณ์ </a:t>
            </a:r>
            <a:r>
              <a:rPr lang="en-US" sz="1600" dirty="0">
                <a:solidFill>
                  <a:schemeClr val="tx1"/>
                </a:solidFill>
              </a:rPr>
              <a:t>VLSI </a:t>
            </a:r>
            <a:r>
              <a:rPr lang="th-TH" sz="1600" dirty="0">
                <a:solidFill>
                  <a:schemeClr val="tx1"/>
                </a:solidFill>
              </a:rPr>
              <a:t>ให้ใช้งานง่าย และมีความสามารถสูงขึ้น รวมทั้งโครงการวิจัยและพัฒนาเกี่ยวกับ ปัญญาประดิษฐ์ (</a:t>
            </a:r>
            <a:r>
              <a:rPr lang="en-US" sz="1600" dirty="0">
                <a:solidFill>
                  <a:schemeClr val="tx1"/>
                </a:solidFill>
              </a:rPr>
              <a:t>Artificial Intelligence : AI) </a:t>
            </a:r>
            <a:r>
              <a:rPr lang="th-TH" sz="1600" dirty="0">
                <a:solidFill>
                  <a:schemeClr val="tx1"/>
                </a:solidFill>
              </a:rPr>
              <a:t>เป็นหัวใจของการพัฒนาระบบคอมพิวเตอร์ในยุคนี้ โดยหวังให้ระบบคอมพิวเตอร์มีความรู้ สามารถวิเคราะห์ปัญหาด้วยเหตุผล</a:t>
            </a:r>
          </a:p>
          <a:p>
            <a:r>
              <a:rPr lang="th-TH" sz="1600" dirty="0">
                <a:solidFill>
                  <a:schemeClr val="tx1"/>
                </a:solidFill>
              </a:rPr>
              <a:t>องค์ประกอบของระบบปัญญาประดิษฐ์ ประกอบด้วย 4 หัวข้อ ได้แก่</a:t>
            </a:r>
          </a:p>
          <a:p>
            <a:r>
              <a:rPr lang="th-TH" sz="1600" dirty="0">
                <a:solidFill>
                  <a:schemeClr val="tx1"/>
                </a:solidFill>
              </a:rPr>
              <a:t>1. ระบบหุ่นยนต์ หรือแขนกล (</a:t>
            </a:r>
            <a:r>
              <a:rPr lang="en-US" sz="1600" dirty="0">
                <a:solidFill>
                  <a:schemeClr val="tx1"/>
                </a:solidFill>
              </a:rPr>
              <a:t>Robotics or </a:t>
            </a:r>
            <a:r>
              <a:rPr lang="en-US" sz="1600" dirty="0" err="1">
                <a:solidFill>
                  <a:schemeClr val="tx1"/>
                </a:solidFill>
              </a:rPr>
              <a:t>Robotarm</a:t>
            </a:r>
            <a:r>
              <a:rPr lang="en-US" sz="1600" dirty="0">
                <a:solidFill>
                  <a:schemeClr val="tx1"/>
                </a:solidFill>
              </a:rPr>
              <a:t> System)</a:t>
            </a:r>
          </a:p>
          <a:p>
            <a:r>
              <a:rPr lang="th-TH" sz="1600" dirty="0">
                <a:solidFill>
                  <a:schemeClr val="tx1"/>
                </a:solidFill>
              </a:rPr>
              <a:t>คือหุ่นจำลองร่างกายมนุษย์ที่ควบคุมการทำงานด้วยเครื่องคอมพิวเตอร์ มีจุดประสงค์เพื่อให้ทำงานแทนมนุษย์ในงานที่ต้องการความเร็ว หรือเสี่ยงอันตราย เช่น แขนกลในโรงงานอุตสาหกรรม หรือหุ่นยนต์กู้ระเบิด เป็น</a:t>
            </a:r>
            <a:r>
              <a:rPr lang="th-TH" sz="1600" dirty="0" smtClean="0">
                <a:solidFill>
                  <a:schemeClr val="tx1"/>
                </a:solidFill>
              </a:rPr>
              <a:t>ต้น</a:t>
            </a:r>
          </a:p>
          <a:p>
            <a:r>
              <a:rPr lang="th-TH" sz="1600" dirty="0">
                <a:solidFill>
                  <a:schemeClr val="tx1"/>
                </a:solidFill>
              </a:rPr>
              <a:t>2. ระบบประมวลภาษาพูด (</a:t>
            </a:r>
            <a:r>
              <a:rPr lang="en-US" sz="1600" dirty="0">
                <a:solidFill>
                  <a:schemeClr val="tx1"/>
                </a:solidFill>
              </a:rPr>
              <a:t>Natural Language Processing System) </a:t>
            </a:r>
          </a:p>
          <a:p>
            <a:r>
              <a:rPr lang="th-TH" sz="1600" dirty="0">
                <a:solidFill>
                  <a:schemeClr val="tx1"/>
                </a:solidFill>
              </a:rPr>
              <a:t>คือ การพัฒนาให้ระบบคอมพิวเตอร์สามารถสังเคราะห์เสียงที่มีอยู่ในธรรมชาติ (</a:t>
            </a:r>
            <a:r>
              <a:rPr lang="en-US" sz="1600" dirty="0">
                <a:solidFill>
                  <a:schemeClr val="tx1"/>
                </a:solidFill>
              </a:rPr>
              <a:t>Synthesize) </a:t>
            </a:r>
            <a:r>
              <a:rPr lang="th-TH" sz="1600" dirty="0">
                <a:solidFill>
                  <a:schemeClr val="tx1"/>
                </a:solidFill>
              </a:rPr>
              <a:t>เพื่อสื่อความหมายกับมนุษย์ เช่น เครื่องคิดเลขพูดได้ (</a:t>
            </a:r>
            <a:r>
              <a:rPr lang="en-US" sz="1600" dirty="0">
                <a:solidFill>
                  <a:schemeClr val="tx1"/>
                </a:solidFill>
              </a:rPr>
              <a:t>Talking Calculator) </a:t>
            </a:r>
            <a:r>
              <a:rPr lang="th-TH" sz="1600" dirty="0">
                <a:solidFill>
                  <a:schemeClr val="tx1"/>
                </a:solidFill>
              </a:rPr>
              <a:t>หรือนาฬิกาปลุกพูดได้ (</a:t>
            </a:r>
            <a:r>
              <a:rPr lang="en-US" sz="1600" dirty="0">
                <a:solidFill>
                  <a:schemeClr val="tx1"/>
                </a:solidFill>
              </a:rPr>
              <a:t>Talking Clock) </a:t>
            </a:r>
            <a:r>
              <a:rPr lang="th-TH" sz="1600" dirty="0">
                <a:solidFill>
                  <a:schemeClr val="tx1"/>
                </a:solidFill>
              </a:rPr>
              <a:t>เป็น</a:t>
            </a:r>
            <a:r>
              <a:rPr lang="th-TH" sz="1600" dirty="0" smtClean="0">
                <a:solidFill>
                  <a:schemeClr val="tx1"/>
                </a:solidFill>
              </a:rPr>
              <a:t>ต้น</a:t>
            </a:r>
          </a:p>
          <a:p>
            <a:r>
              <a:rPr lang="th-TH" sz="1600" dirty="0" smtClean="0">
                <a:solidFill>
                  <a:schemeClr val="tx1"/>
                </a:solidFill>
              </a:rPr>
              <a:t>3. การรู้จำเสียงพูด (</a:t>
            </a:r>
            <a:r>
              <a:rPr lang="en-US" sz="1600" dirty="0" smtClean="0">
                <a:solidFill>
                  <a:schemeClr val="tx1"/>
                </a:solidFill>
              </a:rPr>
              <a:t>Speech Recognition System) </a:t>
            </a:r>
          </a:p>
          <a:p>
            <a:r>
              <a:rPr lang="th-TH" sz="1600" dirty="0" smtClean="0">
                <a:solidFill>
                  <a:schemeClr val="tx1"/>
                </a:solidFill>
              </a:rPr>
              <a:t>คือ การพัฒนาให้ระบบคอมพิวเตอร์เข้าใจภาษามนุษย์ และสามารถจดจำคำพูดของมนุษย์ได้อย่างต่อเนื่อง กล่าวคือเป็นการพัฒนาให้เครื่องคอมพิวเตอร์ทำงานได้ด้วยภาษาพูด เช่น งานระบบรักษาความปลอดภัย งานพิมพ์เอกสารสำหรับผู้พิการ เป็นต้น</a:t>
            </a:r>
          </a:p>
          <a:p>
            <a:r>
              <a:rPr lang="th-TH" sz="1600" dirty="0" smtClean="0">
                <a:solidFill>
                  <a:schemeClr val="tx1"/>
                </a:solidFill>
              </a:rPr>
              <a:t>4. ระบบผู้เชี่ยวชาญ (</a:t>
            </a:r>
            <a:r>
              <a:rPr lang="en-US" sz="1600" dirty="0" smtClean="0">
                <a:solidFill>
                  <a:schemeClr val="tx1"/>
                </a:solidFill>
              </a:rPr>
              <a:t>Expert System) </a:t>
            </a:r>
          </a:p>
          <a:p>
            <a:r>
              <a:rPr lang="th-TH" sz="1600" dirty="0" smtClean="0">
                <a:solidFill>
                  <a:schemeClr val="tx1"/>
                </a:solidFill>
              </a:rPr>
              <a:t>คือ การพัฒนาให้ระบบคอมพิวเตอร์มีความรู้ รู้จักใช้เหตุผลในการวิเคราะห์ปัญหา โดยใช้ความรู้ที่มี หรือจากประสบการณ์ในการแก้ปัญหาหนึ่ง ไปแก้ไขปัญหาอื่นอย่างมีเหตุผล ระบบนี้จำเป็นต้องอาศัยฐานข้อมูล (</a:t>
            </a:r>
            <a:r>
              <a:rPr lang="en-US" sz="1600" dirty="0" smtClean="0">
                <a:solidFill>
                  <a:schemeClr val="tx1"/>
                </a:solidFill>
              </a:rPr>
              <a:t>Database) </a:t>
            </a:r>
            <a:r>
              <a:rPr lang="th-TH" sz="1600" dirty="0" smtClean="0">
                <a:solidFill>
                  <a:schemeClr val="tx1"/>
                </a:solidFill>
              </a:rPr>
              <a:t>ซึ่งมนุษย์ผู้มีความรู้ความสามารถเป็นผู้กำหนดองค์ความรู้ไว้ในฐานข้อมูลดังกล่าว เพื่อให้ระบบคอมพิวเตอร์สามารถวิเคราะห์ปัญหาต่างๆ ได้จากฐานความรู้นั้น เช่น เครื่องคอมพิวเตอร์วิเคราะห์โรค หรือเครื่องคอมพิวเตอร์ทำนายโชคชะตา เป็นต้น </a:t>
            </a:r>
          </a:p>
          <a:p>
            <a:r>
              <a:rPr lang="th-TH" sz="2000" dirty="0" smtClean="0">
                <a:solidFill>
                  <a:schemeClr val="tx1"/>
                </a:solidFill>
              </a:rPr>
              <a:t/>
            </a:r>
            <a:br>
              <a:rPr lang="th-TH" sz="2000" dirty="0" smtClean="0">
                <a:solidFill>
                  <a:schemeClr val="tx1"/>
                </a:solidFill>
              </a:rPr>
            </a:br>
            <a:endParaRPr lang="th-TH" dirty="0">
              <a:solidFill>
                <a:schemeClr val="tx1"/>
              </a:solidFill>
            </a:endParaRPr>
          </a:p>
          <a:p>
            <a:endParaRPr lang="th-TH" dirty="0">
              <a:solidFill>
                <a:schemeClr val="tx1"/>
              </a:solidFill>
            </a:endParaRPr>
          </a:p>
          <a:p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hlinkClick r:id="rId6" action="ppaction://hlinksldjump"/>
          </p:cNvPr>
          <p:cNvSpPr/>
          <p:nvPr/>
        </p:nvSpPr>
        <p:spPr>
          <a:xfrm>
            <a:off x="228600" y="304800"/>
            <a:ext cx="1676400" cy="3810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Top)">
                                      <p:cBhvr>
                                        <p:cTn id="19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b="1" dirty="0" smtClean="0">
                  <a:solidFill>
                    <a:sysClr val="windowText" lastClr="000000"/>
                  </a:solidFill>
                </a:rPr>
                <a:t>ข้อที่ </a:t>
              </a:r>
              <a:r>
                <a:rPr lang="en-US" b="1" dirty="0" smtClean="0">
                  <a:solidFill>
                    <a:sysClr val="windowText" lastClr="000000"/>
                  </a:solidFill>
                </a:rPr>
                <a:t>1)</a:t>
              </a:r>
              <a:r>
                <a:rPr lang="en-US" dirty="0" smtClean="0">
                  <a:solidFill>
                    <a:sysClr val="windowText" lastClr="000000"/>
                  </a:solidFill>
                </a:rPr>
                <a:t/>
              </a:r>
              <a:br>
                <a:rPr lang="en-US" dirty="0" smtClean="0">
                  <a:solidFill>
                    <a:sysClr val="windowText" lastClr="000000"/>
                  </a:solidFill>
                </a:rPr>
              </a:br>
              <a:r>
                <a:rPr lang="th-TH" b="1" dirty="0" smtClean="0">
                  <a:solidFill>
                    <a:sysClr val="windowText" lastClr="000000"/>
                  </a:solidFill>
                </a:rPr>
                <a:t>ข้อใดให้ความหมายของคอมพิวเตอร์ได้ดี</a:t>
              </a:r>
              <a:r>
                <a:rPr lang="th-TH" b="1" dirty="0" smtClean="0">
                  <a:solidFill>
                    <a:sysClr val="windowText" lastClr="000000"/>
                  </a:solidFill>
                </a:rPr>
                <a:t>ที่สุด</a:t>
              </a:r>
              <a:endParaRPr lang="en-US" b="1" dirty="0" smtClean="0">
                <a:solidFill>
                  <a:sysClr val="windowText" lastClr="000000"/>
                </a:solidFill>
              </a:endParaRPr>
            </a:p>
            <a:p>
              <a:pPr algn="ctr"/>
              <a:endParaRPr lang="en-US" b="1" dirty="0" smtClean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en-US" dirty="0" smtClean="0">
                  <a:solidFill>
                    <a:sysClr val="windowText" lastClr="000000"/>
                  </a:solidFill>
                </a:rPr>
                <a:t/>
              </a:r>
              <a:br>
                <a:rPr lang="en-US" dirty="0" smtClean="0">
                  <a:solidFill>
                    <a:sysClr val="windowText" lastClr="000000"/>
                  </a:solidFill>
                </a:rPr>
              </a:br>
              <a:r>
                <a:rPr lang="en-US" dirty="0" smtClean="0">
                  <a:solidFill>
                    <a:sysClr val="windowText" lastClr="000000"/>
                  </a:solidFill>
                </a:rPr>
                <a:t>  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ก. เป็นอุปกรณ์อิเล็กทรอนิกส์ที่ใช้เพื่อแทนเครื่องคิด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เลข</a:t>
              </a:r>
              <a:endParaRPr lang="en-US" dirty="0" smtClean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en-US" dirty="0" smtClean="0">
                  <a:solidFill>
                    <a:sysClr val="windowText" lastClr="000000"/>
                  </a:solidFill>
                </a:rPr>
                <a:t/>
              </a:r>
              <a:br>
                <a:rPr lang="en-US" dirty="0" smtClean="0">
                  <a:solidFill>
                    <a:sysClr val="windowText" lastClr="000000"/>
                  </a:solidFill>
                </a:rPr>
              </a:br>
              <a:r>
                <a:rPr lang="en-US" dirty="0" smtClean="0">
                  <a:solidFill>
                    <a:sysClr val="windowText" lastClr="000000"/>
                  </a:solidFill>
                </a:rPr>
                <a:t>   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ข. เป็นอุปกรณ์อิเล็กทรอนิกส์ที่มีไว้ใช้ในสำนักงานหรือ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โรงเรียน</a:t>
              </a:r>
              <a:endParaRPr lang="en-US" dirty="0" smtClean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en-US" dirty="0" smtClean="0">
                  <a:solidFill>
                    <a:sysClr val="windowText" lastClr="000000"/>
                  </a:solidFill>
                </a:rPr>
                <a:t/>
              </a:r>
              <a:br>
                <a:rPr lang="en-US" dirty="0" smtClean="0">
                  <a:solidFill>
                    <a:sysClr val="windowText" lastClr="000000"/>
                  </a:solidFill>
                </a:rPr>
              </a:br>
              <a:r>
                <a:rPr lang="en-US" dirty="0" smtClean="0">
                  <a:solidFill>
                    <a:sysClr val="windowText" lastClr="000000"/>
                  </a:solidFill>
                </a:rPr>
                <a:t>   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ค. เป็นอุปกรณ์อิเล็กทรอนิกส์ที่ใช้สำหรับพิมพ์เอกสาร</a:t>
              </a:r>
              <a:r>
                <a:rPr lang="en-US" dirty="0" smtClean="0">
                  <a:solidFill>
                    <a:sysClr val="windowText" lastClr="000000"/>
                  </a:solidFill>
                </a:rPr>
                <a:t>,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ฟังเพลง และดู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หนัง</a:t>
              </a:r>
              <a:endParaRPr lang="en-US" dirty="0" smtClean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en-US" dirty="0" smtClean="0">
                  <a:solidFill>
                    <a:sysClr val="windowText" lastClr="000000"/>
                  </a:solidFill>
                </a:rPr>
                <a:t/>
              </a:r>
              <a:br>
                <a:rPr lang="en-US" dirty="0" smtClean="0">
                  <a:solidFill>
                    <a:sysClr val="windowText" lastClr="000000"/>
                  </a:solidFill>
                </a:rPr>
              </a:br>
              <a:r>
                <a:rPr lang="en-US" dirty="0" smtClean="0">
                  <a:solidFill>
                    <a:sysClr val="windowText" lastClr="000000"/>
                  </a:solidFill>
                </a:rPr>
                <a:t>   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ง. เป็นอุปกรณ์อิเล็กทรอนิกส์ที่สามารถรับข้อมูล ประมวลผล และแสดงผลลัพธ์ได้</a:t>
              </a:r>
              <a:endParaRPr lang="en-US" dirty="0" smtClean="0">
                <a:solidFill>
                  <a:sysClr val="windowText" lastClr="000000"/>
                </a:solidFill>
              </a:endParaRPr>
            </a:p>
            <a:p>
              <a:pPr algn="ctr"/>
              <a:endParaRPr lang="en-US" dirty="0"/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533400" y="32004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533400" y="38100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533400" y="42672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533400" y="4800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b="1" dirty="0" smtClean="0">
                  <a:solidFill>
                    <a:sysClr val="windowText" lastClr="000000"/>
                  </a:solidFill>
                </a:rPr>
                <a:t>ข้อที่ </a:t>
              </a:r>
              <a:r>
                <a:rPr lang="en-US" b="1" dirty="0" smtClean="0">
                  <a:solidFill>
                    <a:sysClr val="windowText" lastClr="000000"/>
                  </a:solidFill>
                </a:rPr>
                <a:t>1)</a:t>
              </a:r>
              <a:r>
                <a:rPr lang="en-US" dirty="0" smtClean="0">
                  <a:solidFill>
                    <a:sysClr val="windowText" lastClr="000000"/>
                  </a:solidFill>
                </a:rPr>
                <a:t/>
              </a:r>
              <a:br>
                <a:rPr lang="en-US" dirty="0" smtClean="0">
                  <a:solidFill>
                    <a:sysClr val="windowText" lastClr="000000"/>
                  </a:solidFill>
                </a:rPr>
              </a:br>
              <a:r>
                <a:rPr lang="th-TH" b="1" dirty="0" smtClean="0">
                  <a:solidFill>
                    <a:sysClr val="windowText" lastClr="000000"/>
                  </a:solidFill>
                </a:rPr>
                <a:t>ข้อใดให้ความหมายของคอมพิวเตอร์ได้ดี</a:t>
              </a:r>
              <a:r>
                <a:rPr lang="th-TH" b="1" dirty="0" smtClean="0">
                  <a:solidFill>
                    <a:sysClr val="windowText" lastClr="000000"/>
                  </a:solidFill>
                </a:rPr>
                <a:t>ที่สุด</a:t>
              </a:r>
              <a:endParaRPr lang="en-US" b="1" dirty="0" smtClean="0">
                <a:solidFill>
                  <a:sysClr val="windowText" lastClr="000000"/>
                </a:solidFill>
              </a:endParaRPr>
            </a:p>
            <a:p>
              <a:pPr algn="ctr"/>
              <a:endParaRPr lang="en-US" b="1" dirty="0" smtClean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en-US" dirty="0" smtClean="0">
                  <a:solidFill>
                    <a:sysClr val="windowText" lastClr="000000"/>
                  </a:solidFill>
                </a:rPr>
                <a:t/>
              </a:r>
              <a:br>
                <a:rPr lang="en-US" dirty="0" smtClean="0">
                  <a:solidFill>
                    <a:sysClr val="windowText" lastClr="000000"/>
                  </a:solidFill>
                </a:rPr>
              </a:br>
              <a:r>
                <a:rPr lang="en-US" dirty="0" smtClean="0">
                  <a:solidFill>
                    <a:sysClr val="windowText" lastClr="000000"/>
                  </a:solidFill>
                </a:rPr>
                <a:t>  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ก. เป็นอุปกรณ์อิเล็กทรอนิกส์ที่ใช้เพื่อแทนเครื่องคิด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เลข</a:t>
              </a:r>
              <a:endParaRPr lang="en-US" dirty="0" smtClean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en-US" dirty="0" smtClean="0">
                  <a:solidFill>
                    <a:sysClr val="windowText" lastClr="000000"/>
                  </a:solidFill>
                </a:rPr>
                <a:t/>
              </a:r>
              <a:br>
                <a:rPr lang="en-US" dirty="0" smtClean="0">
                  <a:solidFill>
                    <a:sysClr val="windowText" lastClr="000000"/>
                  </a:solidFill>
                </a:rPr>
              </a:br>
              <a:r>
                <a:rPr lang="en-US" dirty="0" smtClean="0">
                  <a:solidFill>
                    <a:sysClr val="windowText" lastClr="000000"/>
                  </a:solidFill>
                </a:rPr>
                <a:t>   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ข. เป็นอุปกรณ์อิเล็กทรอนิกส์ที่มีไว้ใช้ในสำนักงานหรือ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โรงเรียน</a:t>
              </a:r>
              <a:endParaRPr lang="en-US" dirty="0" smtClean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en-US" dirty="0" smtClean="0">
                  <a:solidFill>
                    <a:sysClr val="windowText" lastClr="000000"/>
                  </a:solidFill>
                </a:rPr>
                <a:t/>
              </a:r>
              <a:br>
                <a:rPr lang="en-US" dirty="0" smtClean="0">
                  <a:solidFill>
                    <a:sysClr val="windowText" lastClr="000000"/>
                  </a:solidFill>
                </a:rPr>
              </a:br>
              <a:r>
                <a:rPr lang="en-US" dirty="0" smtClean="0">
                  <a:solidFill>
                    <a:sysClr val="windowText" lastClr="000000"/>
                  </a:solidFill>
                </a:rPr>
                <a:t>   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ค. เป็นอุปกรณ์อิเล็กทรอนิกส์ที่ใช้สำหรับพิมพ์เอกสาร</a:t>
              </a:r>
              <a:r>
                <a:rPr lang="en-US" dirty="0" smtClean="0">
                  <a:solidFill>
                    <a:sysClr val="windowText" lastClr="000000"/>
                  </a:solidFill>
                </a:rPr>
                <a:t>,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ฟังเพลง และดู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หนัง</a:t>
              </a:r>
              <a:endParaRPr lang="en-US" dirty="0" smtClean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en-US" dirty="0" smtClean="0">
                  <a:solidFill>
                    <a:sysClr val="windowText" lastClr="000000"/>
                  </a:solidFill>
                </a:rPr>
                <a:t/>
              </a:r>
              <a:br>
                <a:rPr lang="en-US" dirty="0" smtClean="0">
                  <a:solidFill>
                    <a:sysClr val="windowText" lastClr="000000"/>
                  </a:solidFill>
                </a:rPr>
              </a:br>
              <a:r>
                <a:rPr lang="en-US" dirty="0" smtClean="0">
                  <a:solidFill>
                    <a:sysClr val="windowText" lastClr="000000"/>
                  </a:solidFill>
                </a:rPr>
                <a:t>   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ง. เป็นอุปกรณ์อิเล็กทรอนิกส์ที่สามารถรับข้อมูล ประมวลผล และแสดงผลลัพธ์ได้</a:t>
              </a:r>
              <a:endParaRPr lang="en-US" dirty="0" smtClean="0">
                <a:solidFill>
                  <a:sysClr val="windowText" lastClr="000000"/>
                </a:solidFill>
              </a:endParaRPr>
            </a:p>
            <a:p>
              <a:pPr algn="ctr"/>
              <a:endParaRPr lang="en-US" dirty="0"/>
            </a:p>
          </p:txBody>
        </p:sp>
      </p:grpSp>
      <p:sp>
        <p:nvSpPr>
          <p:cNvPr id="19" name="Rounded Rectangle 18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0" name="Rounded Rectangle 19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b="1" dirty="0" smtClean="0">
                  <a:solidFill>
                    <a:sysClr val="windowText" lastClr="000000"/>
                  </a:solidFill>
                </a:rPr>
                <a:t>ข้อที่ </a:t>
              </a:r>
              <a:r>
                <a:rPr lang="en-US" b="1" dirty="0" smtClean="0">
                  <a:solidFill>
                    <a:sysClr val="windowText" lastClr="000000"/>
                  </a:solidFill>
                </a:rPr>
                <a:t>1)</a:t>
              </a:r>
              <a:r>
                <a:rPr lang="en-US" dirty="0" smtClean="0">
                  <a:solidFill>
                    <a:sysClr val="windowText" lastClr="000000"/>
                  </a:solidFill>
                </a:rPr>
                <a:t/>
              </a:r>
              <a:br>
                <a:rPr lang="en-US" dirty="0" smtClean="0">
                  <a:solidFill>
                    <a:sysClr val="windowText" lastClr="000000"/>
                  </a:solidFill>
                </a:rPr>
              </a:br>
              <a:r>
                <a:rPr lang="th-TH" b="1" dirty="0" smtClean="0">
                  <a:solidFill>
                    <a:sysClr val="windowText" lastClr="000000"/>
                  </a:solidFill>
                </a:rPr>
                <a:t>ข้อใดให้ความหมายของคอมพิวเตอร์ได้ดี</a:t>
              </a:r>
              <a:r>
                <a:rPr lang="th-TH" b="1" dirty="0" smtClean="0">
                  <a:solidFill>
                    <a:sysClr val="windowText" lastClr="000000"/>
                  </a:solidFill>
                </a:rPr>
                <a:t>ที่สุด</a:t>
              </a:r>
              <a:endParaRPr lang="en-US" b="1" dirty="0" smtClean="0">
                <a:solidFill>
                  <a:sysClr val="windowText" lastClr="000000"/>
                </a:solidFill>
              </a:endParaRPr>
            </a:p>
            <a:p>
              <a:pPr algn="ctr"/>
              <a:endParaRPr lang="en-US" b="1" dirty="0" smtClean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en-US" dirty="0" smtClean="0">
                  <a:solidFill>
                    <a:sysClr val="windowText" lastClr="000000"/>
                  </a:solidFill>
                </a:rPr>
                <a:t/>
              </a:r>
              <a:br>
                <a:rPr lang="en-US" dirty="0" smtClean="0">
                  <a:solidFill>
                    <a:sysClr val="windowText" lastClr="000000"/>
                  </a:solidFill>
                </a:rPr>
              </a:br>
              <a:r>
                <a:rPr lang="en-US" dirty="0" smtClean="0">
                  <a:solidFill>
                    <a:sysClr val="windowText" lastClr="000000"/>
                  </a:solidFill>
                </a:rPr>
                <a:t>  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ก. เป็นอุปกรณ์อิเล็กทรอนิกส์ที่ใช้เพื่อแทนเครื่องคิด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เลข</a:t>
              </a:r>
              <a:endParaRPr lang="en-US" dirty="0" smtClean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en-US" dirty="0" smtClean="0">
                  <a:solidFill>
                    <a:sysClr val="windowText" lastClr="000000"/>
                  </a:solidFill>
                </a:rPr>
                <a:t/>
              </a:r>
              <a:br>
                <a:rPr lang="en-US" dirty="0" smtClean="0">
                  <a:solidFill>
                    <a:sysClr val="windowText" lastClr="000000"/>
                  </a:solidFill>
                </a:rPr>
              </a:br>
              <a:r>
                <a:rPr lang="en-US" dirty="0" smtClean="0">
                  <a:solidFill>
                    <a:sysClr val="windowText" lastClr="000000"/>
                  </a:solidFill>
                </a:rPr>
                <a:t>   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ข. เป็นอุปกรณ์อิเล็กทรอนิกส์ที่มีไว้ใช้ในสำนักงานหรือ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โรงเรียน</a:t>
              </a:r>
              <a:endParaRPr lang="en-US" dirty="0" smtClean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en-US" dirty="0" smtClean="0">
                  <a:solidFill>
                    <a:sysClr val="windowText" lastClr="000000"/>
                  </a:solidFill>
                </a:rPr>
                <a:t/>
              </a:r>
              <a:br>
                <a:rPr lang="en-US" dirty="0" smtClean="0">
                  <a:solidFill>
                    <a:sysClr val="windowText" lastClr="000000"/>
                  </a:solidFill>
                </a:rPr>
              </a:br>
              <a:r>
                <a:rPr lang="en-US" dirty="0" smtClean="0">
                  <a:solidFill>
                    <a:sysClr val="windowText" lastClr="000000"/>
                  </a:solidFill>
                </a:rPr>
                <a:t>   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ค. เป็นอุปกรณ์อิเล็กทรอนิกส์ที่ใช้สำหรับพิมพ์เอกสาร</a:t>
              </a:r>
              <a:r>
                <a:rPr lang="en-US" dirty="0" smtClean="0">
                  <a:solidFill>
                    <a:sysClr val="windowText" lastClr="000000"/>
                  </a:solidFill>
                </a:rPr>
                <a:t>,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ฟังเพลง และดู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หนัง</a:t>
              </a:r>
              <a:endParaRPr lang="en-US" dirty="0" smtClean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en-US" dirty="0" smtClean="0">
                  <a:solidFill>
                    <a:sysClr val="windowText" lastClr="000000"/>
                  </a:solidFill>
                </a:rPr>
                <a:t/>
              </a:r>
              <a:br>
                <a:rPr lang="en-US" dirty="0" smtClean="0">
                  <a:solidFill>
                    <a:sysClr val="windowText" lastClr="000000"/>
                  </a:solidFill>
                </a:rPr>
              </a:br>
              <a:r>
                <a:rPr lang="en-US" dirty="0" smtClean="0">
                  <a:solidFill>
                    <a:sysClr val="windowText" lastClr="000000"/>
                  </a:solidFill>
                </a:rPr>
                <a:t>   </a:t>
              </a:r>
              <a:r>
                <a:rPr lang="th-TH" dirty="0" smtClean="0">
                  <a:solidFill>
                    <a:sysClr val="windowText" lastClr="000000"/>
                  </a:solidFill>
                </a:rPr>
                <a:t>ง. เป็นอุปกรณ์อิเล็กทรอนิกส์ที่สามารถรับข้อมูล ประมวลผล และแสดงผลลัพธ์ได้</a:t>
              </a:r>
              <a:endParaRPr lang="en-US" dirty="0" smtClean="0">
                <a:solidFill>
                  <a:sysClr val="windowText" lastClr="000000"/>
                </a:solidFill>
              </a:endParaRPr>
            </a:p>
            <a:p>
              <a:pPr algn="ctr"/>
              <a:endParaRPr lang="en-US" dirty="0"/>
            </a:p>
          </p:txBody>
        </p:sp>
      </p:grpSp>
      <p:sp>
        <p:nvSpPr>
          <p:cNvPr id="19" name="Rounded Rectangle 18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0" name="Rounded Rectangle 19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2)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บุคคลชาติใดที่ถือว่าเป็นบิดาแห่งคอมพิวเตอร์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th-TH" sz="2400" dirty="0" smtClean="0">
                  <a:solidFill>
                    <a:schemeClr val="tx1"/>
                  </a:solidFill>
                </a:rPr>
                <a:t>ก. ไทย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ข. อังกฤษ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ค. ฝรั่งเศส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ง. อเมริกา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endParaRPr lang="en-US" dirty="0"/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152400" y="33528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152400" y="41148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152400" y="45720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152400" y="37338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2)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บุคคลชาติใดที่ถือว่าเป็นบิดาแห่งคอมพิวเตอร์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th-TH" sz="2400" dirty="0" smtClean="0">
                  <a:solidFill>
                    <a:schemeClr val="tx1"/>
                  </a:solidFill>
                </a:rPr>
                <a:t>ก. ไทย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ข. อังกฤษ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ค. ฝรั่งเศส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ง. อเมริกา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endParaRPr lang="en-US" dirty="0"/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0" name="Rounded Rectangle 19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Rounded Rectangle 20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2)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บุคคลชาติใดที่ถือว่าเป็นบิดาแห่งคอมพิวเตอร์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th-TH" sz="2400" dirty="0" smtClean="0">
                  <a:solidFill>
                    <a:schemeClr val="tx1"/>
                  </a:solidFill>
                </a:rPr>
                <a:t>ก. ไทย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ข. อังกฤษ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ค. ฝรั่งเศส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ง. อเมริกา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endParaRPr lang="en-US" dirty="0"/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0" name="Rounded Rectangle 19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1" name="Rounded Rectangle 20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3)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ใครเป็นผู้พัฒนาเครื่องคิดคำนวณให้สามารถทำการประมวลผล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ได้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ไมค์ นิว</a:t>
              </a:r>
              <a:r>
                <a:rPr lang="th-TH" sz="2000" dirty="0" smtClean="0">
                  <a:solidFill>
                    <a:schemeClr val="tx1"/>
                  </a:solidFill>
                </a:rPr>
                <a:t>ตัน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จอห์น คิง</a:t>
              </a:r>
              <a:r>
                <a:rPr lang="th-TH" sz="2000" dirty="0" smtClean="0">
                  <a:solidFill>
                    <a:schemeClr val="tx1"/>
                  </a:solidFill>
                </a:rPr>
                <a:t>ตัน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แมกซ์ ไล</a:t>
              </a:r>
              <a:r>
                <a:rPr lang="th-TH" sz="2000" dirty="0" smtClean="0">
                  <a:solidFill>
                    <a:schemeClr val="tx1"/>
                  </a:solidFill>
                </a:rPr>
                <a:t>เนอร์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ชาร์ล แบบ</a:t>
              </a:r>
              <a:r>
                <a:rPr lang="th-TH" sz="2000" dirty="0" smtClean="0">
                  <a:solidFill>
                    <a:schemeClr val="tx1"/>
                  </a:solidFill>
                </a:rPr>
                <a:t>เบจ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dirty="0"/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304800" y="28194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304800" y="34290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304800" y="4038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304800" y="46482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3)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ใครเป็นผู้พัฒนาเครื่องคิดคำนวณให้สามารถทำการประมวลผล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ได้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ไมค์ นิว</a:t>
              </a:r>
              <a:r>
                <a:rPr lang="th-TH" sz="2000" dirty="0" smtClean="0">
                  <a:solidFill>
                    <a:schemeClr val="tx1"/>
                  </a:solidFill>
                </a:rPr>
                <a:t>ตัน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จอห์น คิง</a:t>
              </a:r>
              <a:r>
                <a:rPr lang="th-TH" sz="2000" dirty="0" smtClean="0">
                  <a:solidFill>
                    <a:schemeClr val="tx1"/>
                  </a:solidFill>
                </a:rPr>
                <a:t>ตัน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แมกซ์ ไล</a:t>
              </a:r>
              <a:r>
                <a:rPr lang="th-TH" sz="2000" dirty="0" smtClean="0">
                  <a:solidFill>
                    <a:schemeClr val="tx1"/>
                  </a:solidFill>
                </a:rPr>
                <a:t>เนอร์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ชาร์ล แบบ</a:t>
              </a:r>
              <a:r>
                <a:rPr lang="th-TH" sz="2000" dirty="0" smtClean="0">
                  <a:solidFill>
                    <a:schemeClr val="tx1"/>
                  </a:solidFill>
                </a:rPr>
                <a:t>เบจ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dirty="0"/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1" name="Rounded Rectangle 20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5" name="Rounded Rectangle 24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3)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ใครเป็นผู้พัฒนาเครื่องคิดคำนวณให้สามารถทำการประมวลผล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ได้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ไมค์ นิว</a:t>
              </a:r>
              <a:r>
                <a:rPr lang="th-TH" sz="2000" dirty="0" smtClean="0">
                  <a:solidFill>
                    <a:schemeClr val="tx1"/>
                  </a:solidFill>
                </a:rPr>
                <a:t>ตัน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จอห์น คิง</a:t>
              </a:r>
              <a:r>
                <a:rPr lang="th-TH" sz="2000" dirty="0" smtClean="0">
                  <a:solidFill>
                    <a:schemeClr val="tx1"/>
                  </a:solidFill>
                </a:rPr>
                <a:t>ตัน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แมกซ์ ไล</a:t>
              </a:r>
              <a:r>
                <a:rPr lang="th-TH" sz="2000" dirty="0" smtClean="0">
                  <a:solidFill>
                    <a:schemeClr val="tx1"/>
                  </a:solidFill>
                </a:rPr>
                <a:t>เนอร์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ชาร์ล แบบ</a:t>
              </a:r>
              <a:r>
                <a:rPr lang="th-TH" sz="2000" dirty="0" smtClean="0">
                  <a:solidFill>
                    <a:schemeClr val="tx1"/>
                  </a:solidFill>
                </a:rPr>
                <a:t>เบจ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dirty="0"/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1" name="Rounded Rectangle 20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5" name="Rounded Rectangle 24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4)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ข้อใดเป็นลักษณะของคอมพิวเตอร์ในยุคที่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พกพา</a:t>
              </a:r>
              <a:r>
                <a:rPr lang="th-TH" sz="2000" dirty="0" smtClean="0">
                  <a:solidFill>
                    <a:schemeClr val="tx1"/>
                  </a:solidFill>
                </a:rPr>
                <a:t>ได้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ใช้วงจร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คอมพิวเตอร์มีขนาด</a:t>
              </a:r>
              <a:r>
                <a:rPr lang="th-TH" sz="2000" dirty="0" smtClean="0">
                  <a:solidFill>
                    <a:schemeClr val="tx1"/>
                  </a:solidFill>
                </a:rPr>
                <a:t>ใหญ่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ใช้กำลังไฟฟ้าต่ำและความร้อนไม่สูง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endParaRPr lang="en-US" dirty="0"/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304800" y="46482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304800" y="28194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304800" y="35052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304800" y="41148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4)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ข้อใดเป็นลักษณะของคอมพิวเตอร์ในยุคที่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พกพา</a:t>
              </a:r>
              <a:r>
                <a:rPr lang="th-TH" sz="2000" dirty="0" smtClean="0">
                  <a:solidFill>
                    <a:schemeClr val="tx1"/>
                  </a:solidFill>
                </a:rPr>
                <a:t>ได้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ใช้วงจร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คอมพิวเตอร์มีขนาด</a:t>
              </a:r>
              <a:r>
                <a:rPr lang="th-TH" sz="2000" dirty="0" smtClean="0">
                  <a:solidFill>
                    <a:schemeClr val="tx1"/>
                  </a:solidFill>
                </a:rPr>
                <a:t>ใหญ่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ใช้กำลังไฟฟ้าต่ำและความร้อนไม่สูง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endParaRPr lang="en-US" dirty="0"/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5" name="Rounded Rectangle 24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6" name="Rounded Rectangle 25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4)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ข้อใดเป็นลักษณะของคอมพิวเตอร์ในยุคที่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พกพา</a:t>
              </a:r>
              <a:r>
                <a:rPr lang="th-TH" sz="2000" dirty="0" smtClean="0">
                  <a:solidFill>
                    <a:schemeClr val="tx1"/>
                  </a:solidFill>
                </a:rPr>
                <a:t>ได้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ใช้วงจร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คอมพิวเตอร์มีขนาด</a:t>
              </a:r>
              <a:r>
                <a:rPr lang="th-TH" sz="2000" dirty="0" smtClean="0">
                  <a:solidFill>
                    <a:schemeClr val="tx1"/>
                  </a:solidFill>
                </a:rPr>
                <a:t>ใหญ่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ใช้กำลังไฟฟ้าต่ำและความร้อนไม่สูง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endParaRPr lang="en-US" dirty="0"/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5" name="Rounded Rectangle 24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6" name="Rounded Rectangle 25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5)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b="1" dirty="0" smtClean="0">
                  <a:solidFill>
                    <a:schemeClr val="tx1"/>
                  </a:solidFill>
                </a:rPr>
                <a:t>"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ใช้กำลังไฟฟ้าสูง เครื่องมีความร้อนสูงเกิดปัญหาไส้หลอดขาดบ่อย" เป็นลักษณะของเครื่องคอมพิวเตอร์ในยุคใด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 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1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3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4</a:t>
              </a:r>
            </a:p>
            <a:p>
              <a:pPr algn="ctr"/>
              <a:endParaRPr lang="en-US" dirty="0"/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304800" y="49530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304800" y="43434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304800" y="37338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304800" y="31242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5)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b="1" dirty="0" smtClean="0">
                  <a:solidFill>
                    <a:schemeClr val="tx1"/>
                  </a:solidFill>
                </a:rPr>
                <a:t>"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ใช้กำลังไฟฟ้าสูง เครื่องมีความร้อนสูงเกิดปัญหาไส้หลอดขาดบ่อย" เป็นลักษณะของเครื่องคอมพิวเตอร์ในยุคใด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 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1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3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4</a:t>
              </a:r>
            </a:p>
            <a:p>
              <a:pPr algn="ctr"/>
              <a:endParaRPr lang="en-US" dirty="0"/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6" name="Rounded Rectangle 25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7" name="Rounded Rectangle 26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5)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b="1" dirty="0" smtClean="0">
                  <a:solidFill>
                    <a:schemeClr val="tx1"/>
                  </a:solidFill>
                </a:rPr>
                <a:t>"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ใช้กำลังไฟฟ้าสูง เครื่องมีความร้อนสูงเกิดปัญหาไส้หลอดขาดบ่อย" เป็นลักษณะของเครื่องคอมพิวเตอร์ในยุคใด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 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1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3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4</a:t>
              </a:r>
            </a:p>
            <a:p>
              <a:pPr algn="ctr"/>
              <a:endParaRPr lang="en-US" dirty="0"/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6" name="Rounded Rectangle 25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7" name="Rounded Rectangle 26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6)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ลักษณะเด่นของคอมพิวเตอร์ยุคที่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5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– 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ปัจจุบันคือ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อะไร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ใช้วงจรไอซี ทำงานได้</a:t>
              </a:r>
              <a:r>
                <a:rPr lang="th-TH" sz="2000" dirty="0" smtClean="0">
                  <a:solidFill>
                    <a:schemeClr val="tx1"/>
                  </a:solidFill>
                </a:rPr>
                <a:t>รวดเร็ว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ใช้ทรานซิสเตอร์ ใช้เพื่อการ</a:t>
              </a:r>
              <a:r>
                <a:rPr lang="th-TH" sz="2000" dirty="0" smtClean="0">
                  <a:solidFill>
                    <a:schemeClr val="tx1"/>
                  </a:solidFill>
                </a:rPr>
                <a:t>ประมวลผล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ใช้หลอดสูญญากาศ ใช้งานเน้นหนักด้านการคิด</a:t>
              </a:r>
              <a:r>
                <a:rPr lang="th-TH" sz="2000" dirty="0" smtClean="0">
                  <a:solidFill>
                    <a:schemeClr val="tx1"/>
                  </a:solidFill>
                </a:rPr>
                <a:t>คำนวณ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ใช้เพื่อช่วยในการจัดการ การตัดสินใจ และการแก้ปัญหา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457200" y="32004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457200" y="38100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457200" y="4419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533400" y="50292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6)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ลักษณะเด่นของคอมพิวเตอร์ยุคที่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5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– 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ปัจจุบันคือ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อะไร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ใช้วงจรไอซี ทำงานได้</a:t>
              </a:r>
              <a:r>
                <a:rPr lang="th-TH" sz="2000" dirty="0" smtClean="0">
                  <a:solidFill>
                    <a:schemeClr val="tx1"/>
                  </a:solidFill>
                </a:rPr>
                <a:t>รวดเร็ว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ใช้ทรานซิสเตอร์ ใช้เพื่อการ</a:t>
              </a:r>
              <a:r>
                <a:rPr lang="th-TH" sz="2000" dirty="0" smtClean="0">
                  <a:solidFill>
                    <a:schemeClr val="tx1"/>
                  </a:solidFill>
                </a:rPr>
                <a:t>ประมวลผล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ใช้หลอดสูญญากาศ ใช้งานเน้นหนักด้านการคิด</a:t>
              </a:r>
              <a:r>
                <a:rPr lang="th-TH" sz="2000" dirty="0" smtClean="0">
                  <a:solidFill>
                    <a:schemeClr val="tx1"/>
                  </a:solidFill>
                </a:rPr>
                <a:t>คำนวณ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ใช้เพื่อช่วยในการจัดการ การตัดสินใจ และการแก้ปัญหา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7" name="Rounded Rectangle 26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8" name="Rounded Rectangle 27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6)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ลักษณะเด่นของคอมพิวเตอร์ยุคที่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5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– 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ปัจจุบันคือ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อะไร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ใช้วงจรไอซี ทำงานได้</a:t>
              </a:r>
              <a:r>
                <a:rPr lang="th-TH" sz="2000" dirty="0" smtClean="0">
                  <a:solidFill>
                    <a:schemeClr val="tx1"/>
                  </a:solidFill>
                </a:rPr>
                <a:t>รวดเร็ว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ใช้ทรานซิสเตอร์ ใช้เพื่อการ</a:t>
              </a:r>
              <a:r>
                <a:rPr lang="th-TH" sz="2000" dirty="0" smtClean="0">
                  <a:solidFill>
                    <a:schemeClr val="tx1"/>
                  </a:solidFill>
                </a:rPr>
                <a:t>ประมวลผล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ใช้หลอดสูญญากาศ ใช้งานเน้นหนักด้านการคิด</a:t>
              </a:r>
              <a:r>
                <a:rPr lang="th-TH" sz="2000" dirty="0" smtClean="0">
                  <a:solidFill>
                    <a:schemeClr val="tx1"/>
                  </a:solidFill>
                </a:rPr>
                <a:t>คำนวณ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ใช้เพื่อช่วยในการจัดการ การตัดสินใจ และการแก้ปัญหา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7" name="Rounded Rectangle 26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8" name="Rounded Rectangle 27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7)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ข้อใดไม่ใช่ลักษณะของคอมพิวเตอร์ยุคที่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ใช้</a:t>
              </a:r>
              <a:r>
                <a:rPr lang="th-TH" sz="2000" dirty="0" smtClean="0">
                  <a:solidFill>
                    <a:schemeClr val="tx1"/>
                  </a:solidFill>
                </a:rPr>
                <a:t>ทรานซิสเตอร์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ใช้กระแสไฟฟ้า</a:t>
              </a:r>
              <a:r>
                <a:rPr lang="th-TH" sz="2000" dirty="0" smtClean="0">
                  <a:solidFill>
                    <a:schemeClr val="tx1"/>
                  </a:solidFill>
                </a:rPr>
                <a:t>สูง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ใช้วงแหวนแม่เหล็กเป็น</a:t>
              </a:r>
              <a:r>
                <a:rPr lang="th-TH" sz="2000" dirty="0" smtClean="0">
                  <a:solidFill>
                    <a:schemeClr val="tx1"/>
                  </a:solidFill>
                </a:rPr>
                <a:t>หน่วยความจำ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คอมพิวเตอร์ขนาดเล็กลง ราคาถูกลง ต้นทุนต่ำลง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304800" y="43434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304800" y="49530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304800" y="31242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304800" y="37338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7)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ข้อใดไม่ใช่ลักษณะของคอมพิวเตอร์ยุคที่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ใช้</a:t>
              </a:r>
              <a:r>
                <a:rPr lang="th-TH" sz="2000" dirty="0" smtClean="0">
                  <a:solidFill>
                    <a:schemeClr val="tx1"/>
                  </a:solidFill>
                </a:rPr>
                <a:t>ทรานซิสเตอร์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ใช้กระแสไฟฟ้า</a:t>
              </a:r>
              <a:r>
                <a:rPr lang="th-TH" sz="2000" dirty="0" smtClean="0">
                  <a:solidFill>
                    <a:schemeClr val="tx1"/>
                  </a:solidFill>
                </a:rPr>
                <a:t>สูง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ใช้วงแหวนแม่เหล็กเป็น</a:t>
              </a:r>
              <a:r>
                <a:rPr lang="th-TH" sz="2000" dirty="0" smtClean="0">
                  <a:solidFill>
                    <a:schemeClr val="tx1"/>
                  </a:solidFill>
                </a:rPr>
                <a:t>หน่วยความจำ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คอมพิวเตอร์ขนาดเล็กลง ราคาถูกลง ต้นทุนต่ำลง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8" name="Rounded Rectangle 27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9" name="Rounded Rectangle 28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7)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ข้อใดไม่ใช่ลักษณะของคอมพิวเตอร์ยุคที่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ใช้</a:t>
              </a:r>
              <a:r>
                <a:rPr lang="th-TH" sz="2000" dirty="0" smtClean="0">
                  <a:solidFill>
                    <a:schemeClr val="tx1"/>
                  </a:solidFill>
                </a:rPr>
                <a:t>ทรานซิสเตอร์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ใช้กระแสไฟฟ้า</a:t>
              </a:r>
              <a:r>
                <a:rPr lang="th-TH" sz="2000" dirty="0" smtClean="0">
                  <a:solidFill>
                    <a:schemeClr val="tx1"/>
                  </a:solidFill>
                </a:rPr>
                <a:t>สูง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ใช้วงแหวนแม่เหล็กเป็น</a:t>
              </a:r>
              <a:r>
                <a:rPr lang="th-TH" sz="2000" dirty="0" smtClean="0">
                  <a:solidFill>
                    <a:schemeClr val="tx1"/>
                  </a:solidFill>
                </a:rPr>
                <a:t>หน่วยความจำ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คอมพิวเตอร์ขนาดเล็กลง ราคาถูกลง ต้นทุนต่ำลง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2" name="Rounded Rectangle 21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3" name="Rounded Rectangle 22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8)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อุปกรณ์ในข้อใด ที่สามารถทำงานได้เท่ากับทรานซิสเตอร์หลายร้อย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ตัว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</a:t>
              </a:r>
              <a:r>
                <a:rPr lang="th-TH" sz="2000" dirty="0" smtClean="0">
                  <a:solidFill>
                    <a:schemeClr val="tx1"/>
                  </a:solidFill>
                </a:rPr>
                <a:t>ชิป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หลอด</a:t>
              </a:r>
              <a:r>
                <a:rPr lang="th-TH" sz="2000" dirty="0" smtClean="0">
                  <a:solidFill>
                    <a:schemeClr val="tx1"/>
                  </a:solidFill>
                </a:rPr>
                <a:t>สุญญากาศ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ไมโครโพรเซสเซอร์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304800" y="41910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304800" y="4800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304800" y="35814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304800" y="29718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8)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อุปกรณ์ในข้อใด ที่สามารถทำงานได้เท่ากับทรานซิสเตอร์หลายร้อย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ตัว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</a:t>
              </a:r>
              <a:r>
                <a:rPr lang="th-TH" sz="2000" dirty="0" smtClean="0">
                  <a:solidFill>
                    <a:schemeClr val="tx1"/>
                  </a:solidFill>
                </a:rPr>
                <a:t>ชิป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หลอด</a:t>
              </a:r>
              <a:r>
                <a:rPr lang="th-TH" sz="2000" dirty="0" smtClean="0">
                  <a:solidFill>
                    <a:schemeClr val="tx1"/>
                  </a:solidFill>
                </a:rPr>
                <a:t>สุญญากาศ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ไมโครโพรเซสเซอร์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9" name="Rounded Rectangle 28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0" name="Rounded Rectangle 29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8)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อุปกรณ์ในข้อใด ที่สามารถทำงานได้เท่ากับทรานซิสเตอร์หลายร้อย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ตัว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</a:t>
              </a:r>
              <a:r>
                <a:rPr lang="th-TH" sz="2000" dirty="0" smtClean="0">
                  <a:solidFill>
                    <a:schemeClr val="tx1"/>
                  </a:solidFill>
                </a:rPr>
                <a:t>ชิป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หลอด</a:t>
              </a:r>
              <a:r>
                <a:rPr lang="th-TH" sz="2000" dirty="0" smtClean="0">
                  <a:solidFill>
                    <a:schemeClr val="tx1"/>
                  </a:solidFill>
                </a:rPr>
                <a:t>สุญญากาศ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ไมโครโพรเซสเซอร์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3" name="Rounded Rectangle 22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4" name="Rounded Rectangle 23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9)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คอมพิวเตอร์ในยุคใดที่มีการพัฒนาให้มีขนาดเล็กลงจนสามารถพกพา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ได้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3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4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5</a:t>
              </a: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304800" y="29718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304800" y="4800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304800" y="3657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304800" y="41910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9)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คอมพิวเตอร์ในยุคใดที่มีการพัฒนาให้มีขนาดเล็กลงจนสามารถพกพา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ได้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3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4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5</a:t>
              </a: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0" name="Rounded Rectangle 29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1" name="Rounded Rectangle 30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9)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คอมพิวเตอร์ในยุคใดที่มีการพัฒนาให้มีขนาดเล็กลงจนสามารถพกพา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ได้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ข.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3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4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ง. คอมพิวเตอร์ยุคที่ </a:t>
              </a:r>
              <a:r>
                <a:rPr lang="en-US" sz="2000" dirty="0" smtClean="0">
                  <a:solidFill>
                    <a:schemeClr val="tx1"/>
                  </a:solidFill>
                </a:rPr>
                <a:t>5</a:t>
              </a: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0" name="Rounded Rectangle 29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1" name="Rounded Rectangle 30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10)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b="1" dirty="0" smtClean="0">
                  <a:solidFill>
                    <a:schemeClr val="tx1"/>
                  </a:solidFill>
                </a:rPr>
                <a:t>"</a:t>
              </a:r>
              <a:r>
                <a:rPr lang="th-TH" sz="2400" b="1" dirty="0" smtClean="0">
                  <a:solidFill>
                    <a:schemeClr val="tx1"/>
                  </a:solidFill>
                </a:rPr>
                <a:t>โน๊ตบุ๊ค" จัดเป็นคอมพิวเตอร์ที่อยู่ในยุค</a:t>
              </a:r>
              <a:r>
                <a:rPr lang="th-TH" sz="2400" b="1" dirty="0" smtClean="0">
                  <a:solidFill>
                    <a:schemeClr val="tx1"/>
                  </a:solidFill>
                </a:rPr>
                <a:t>ใด</a:t>
              </a:r>
              <a:endParaRPr lang="en-US" sz="24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ก. คอมพิวเตอร์ยุคที่ </a:t>
              </a:r>
              <a:r>
                <a:rPr lang="en-US" sz="2400" dirty="0" smtClean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ข. คอมพิวเตอร์ยุคที่ </a:t>
              </a:r>
              <a:r>
                <a:rPr lang="en-US" sz="2400" dirty="0" smtClean="0">
                  <a:solidFill>
                    <a:schemeClr val="tx1"/>
                  </a:solidFill>
                </a:rPr>
                <a:t>3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ค. คอมพิวเตอร์ยุคที่ </a:t>
              </a:r>
              <a:r>
                <a:rPr lang="en-US" sz="2400" dirty="0" smtClean="0">
                  <a:solidFill>
                    <a:schemeClr val="tx1"/>
                  </a:solidFill>
                </a:rPr>
                <a:t>4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ง. คอมพิวเตอร์ยุคที่ </a:t>
              </a:r>
              <a:r>
                <a:rPr lang="en-US" sz="2400" dirty="0" smtClean="0">
                  <a:solidFill>
                    <a:schemeClr val="tx1"/>
                  </a:solidFill>
                </a:rPr>
                <a:t>5</a:t>
              </a: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381000" y="2895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381000" y="4419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457200" y="3657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381000" y="51054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10)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b="1" dirty="0" smtClean="0">
                  <a:solidFill>
                    <a:schemeClr val="tx1"/>
                  </a:solidFill>
                </a:rPr>
                <a:t>"</a:t>
              </a:r>
              <a:r>
                <a:rPr lang="th-TH" sz="2400" b="1" dirty="0" smtClean="0">
                  <a:solidFill>
                    <a:schemeClr val="tx1"/>
                  </a:solidFill>
                </a:rPr>
                <a:t>โน๊ตบุ๊ค" จัดเป็นคอมพิวเตอร์ที่อยู่ในยุค</a:t>
              </a:r>
              <a:r>
                <a:rPr lang="th-TH" sz="2400" b="1" dirty="0" smtClean="0">
                  <a:solidFill>
                    <a:schemeClr val="tx1"/>
                  </a:solidFill>
                </a:rPr>
                <a:t>ใด</a:t>
              </a:r>
              <a:endParaRPr lang="en-US" sz="24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ก. คอมพิวเตอร์ยุคที่ </a:t>
              </a:r>
              <a:r>
                <a:rPr lang="en-US" sz="2400" dirty="0" smtClean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ข. คอมพิวเตอร์ยุคที่ </a:t>
              </a:r>
              <a:r>
                <a:rPr lang="en-US" sz="2400" dirty="0" smtClean="0">
                  <a:solidFill>
                    <a:schemeClr val="tx1"/>
                  </a:solidFill>
                </a:rPr>
                <a:t>3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ค. คอมพิวเตอร์ยุคที่ </a:t>
              </a:r>
              <a:r>
                <a:rPr lang="en-US" sz="2400" dirty="0" smtClean="0">
                  <a:solidFill>
                    <a:schemeClr val="tx1"/>
                  </a:solidFill>
                </a:rPr>
                <a:t>4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ง. คอมพิวเตอร์ยุคที่ </a:t>
              </a:r>
              <a:r>
                <a:rPr lang="en-US" sz="2400" dirty="0" smtClean="0">
                  <a:solidFill>
                    <a:schemeClr val="tx1"/>
                  </a:solidFill>
                </a:rPr>
                <a:t>5</a:t>
              </a: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1" name="Rounded Rectangle 30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2" name="Rounded Rectangle 31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10)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b="1" dirty="0" smtClean="0">
                  <a:solidFill>
                    <a:schemeClr val="tx1"/>
                  </a:solidFill>
                </a:rPr>
                <a:t>"</a:t>
              </a:r>
              <a:r>
                <a:rPr lang="th-TH" sz="2400" b="1" dirty="0" smtClean="0">
                  <a:solidFill>
                    <a:schemeClr val="tx1"/>
                  </a:solidFill>
                </a:rPr>
                <a:t>โน๊ตบุ๊ค" จัดเป็นคอมพิวเตอร์ที่อยู่ในยุค</a:t>
              </a:r>
              <a:r>
                <a:rPr lang="th-TH" sz="2400" b="1" dirty="0" smtClean="0">
                  <a:solidFill>
                    <a:schemeClr val="tx1"/>
                  </a:solidFill>
                </a:rPr>
                <a:t>ใด</a:t>
              </a:r>
              <a:endParaRPr lang="en-US" sz="24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ก. คอมพิวเตอร์ยุคที่ </a:t>
              </a:r>
              <a:r>
                <a:rPr lang="en-US" sz="2400" dirty="0" smtClean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ข. คอมพิวเตอร์ยุคที่ </a:t>
              </a:r>
              <a:r>
                <a:rPr lang="en-US" sz="2400" dirty="0" smtClean="0">
                  <a:solidFill>
                    <a:schemeClr val="tx1"/>
                  </a:solidFill>
                </a:rPr>
                <a:t>3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ค. คอมพิวเตอร์ยุคที่ </a:t>
              </a:r>
              <a:r>
                <a:rPr lang="en-US" sz="2400" dirty="0" smtClean="0">
                  <a:solidFill>
                    <a:schemeClr val="tx1"/>
                  </a:solidFill>
                </a:rPr>
                <a:t>4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ง. คอมพิวเตอร์ยุคที่ </a:t>
              </a:r>
              <a:r>
                <a:rPr lang="en-US" sz="2400" dirty="0" smtClean="0">
                  <a:solidFill>
                    <a:schemeClr val="tx1"/>
                  </a:solidFill>
                </a:rPr>
                <a:t>5</a:t>
              </a: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1" name="Rounded Rectangle 30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2" name="Rounded Rectangle 31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11)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th-TH" sz="2400" b="1" dirty="0" smtClean="0">
                  <a:solidFill>
                    <a:schemeClr val="tx1"/>
                  </a:solidFill>
                </a:rPr>
                <a:t>สิ่งใดคือต้นกำเนิดของ</a:t>
              </a:r>
              <a:r>
                <a:rPr lang="th-TH" sz="2400" b="1" dirty="0" smtClean="0">
                  <a:solidFill>
                    <a:schemeClr val="tx1"/>
                  </a:solidFill>
                </a:rPr>
                <a:t>คอมพิวเตอร์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ลูกคิด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ก้อน</a:t>
              </a:r>
              <a:r>
                <a:rPr lang="th-TH" sz="2400" dirty="0" smtClean="0">
                  <a:solidFill>
                    <a:schemeClr val="tx1"/>
                  </a:solidFill>
                </a:rPr>
                <a:t>หิน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เครื่องคิด</a:t>
              </a:r>
              <a:r>
                <a:rPr lang="th-TH" sz="2400" dirty="0" smtClean="0">
                  <a:solidFill>
                    <a:schemeClr val="tx1"/>
                  </a:solidFill>
                </a:rPr>
                <a:t>เลข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แผ่นดินเหนียว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304800" y="3276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381000" y="47244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381000" y="39624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457200" y="25908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11)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th-TH" sz="2400" b="1" dirty="0" smtClean="0">
                  <a:solidFill>
                    <a:schemeClr val="tx1"/>
                  </a:solidFill>
                </a:rPr>
                <a:t>สิ่งใดคือต้นกำเนิดของ</a:t>
              </a:r>
              <a:r>
                <a:rPr lang="th-TH" sz="2400" b="1" dirty="0" smtClean="0">
                  <a:solidFill>
                    <a:schemeClr val="tx1"/>
                  </a:solidFill>
                </a:rPr>
                <a:t>คอมพิวเตอร์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ลูกคิด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ก้อน</a:t>
              </a:r>
              <a:r>
                <a:rPr lang="th-TH" sz="2400" dirty="0" smtClean="0">
                  <a:solidFill>
                    <a:schemeClr val="tx1"/>
                  </a:solidFill>
                </a:rPr>
                <a:t>หิน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เครื่องคิด</a:t>
              </a:r>
              <a:r>
                <a:rPr lang="th-TH" sz="2400" dirty="0" smtClean="0">
                  <a:solidFill>
                    <a:schemeClr val="tx1"/>
                  </a:solidFill>
                </a:rPr>
                <a:t>เลข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แผ่นดินเหนียว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2" name="Rounded Rectangle 31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3" name="Rounded Rectangle 32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11)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th-TH" sz="2400" b="1" dirty="0" smtClean="0">
                  <a:solidFill>
                    <a:schemeClr val="tx1"/>
                  </a:solidFill>
                </a:rPr>
                <a:t>สิ่งใดคือต้นกำเนิดของ</a:t>
              </a:r>
              <a:r>
                <a:rPr lang="th-TH" sz="2400" b="1" dirty="0" smtClean="0">
                  <a:solidFill>
                    <a:schemeClr val="tx1"/>
                  </a:solidFill>
                </a:rPr>
                <a:t>คอมพิวเตอร์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ลูกคิด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ก้อน</a:t>
              </a:r>
              <a:r>
                <a:rPr lang="th-TH" sz="2400" dirty="0" smtClean="0">
                  <a:solidFill>
                    <a:schemeClr val="tx1"/>
                  </a:solidFill>
                </a:rPr>
                <a:t>หิน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เครื่องคิด</a:t>
              </a:r>
              <a:r>
                <a:rPr lang="th-TH" sz="2400" dirty="0" smtClean="0">
                  <a:solidFill>
                    <a:schemeClr val="tx1"/>
                  </a:solidFill>
                </a:rPr>
                <a:t>เลข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แผ่นดินเหนียว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6" name="Rounded Rectangle 25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7" name="Rounded Rectangle 26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12)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th-TH" sz="2400" b="1" dirty="0" smtClean="0">
                  <a:solidFill>
                    <a:schemeClr val="tx1"/>
                  </a:solidFill>
                </a:rPr>
                <a:t>ใครได้รับยกย่องให้เป็นบิดาของคอมพิวเตอร์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แบลส </a:t>
              </a:r>
              <a:r>
                <a:rPr lang="th-TH" sz="2400" dirty="0" smtClean="0">
                  <a:solidFill>
                    <a:schemeClr val="tx1"/>
                  </a:solidFill>
                </a:rPr>
                <a:t>ปาสคาล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ชาร์ล แบบ</a:t>
              </a:r>
              <a:r>
                <a:rPr lang="th-TH" sz="2400" dirty="0" smtClean="0">
                  <a:solidFill>
                    <a:schemeClr val="tx1"/>
                  </a:solidFill>
                </a:rPr>
                <a:t>เบจ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โฮเวิร์ด ไอ</a:t>
              </a:r>
              <a:r>
                <a:rPr lang="th-TH" sz="2400" dirty="0" smtClean="0">
                  <a:solidFill>
                    <a:schemeClr val="tx1"/>
                  </a:solidFill>
                </a:rPr>
                <a:t>เคน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เฮอร์แมน ฮอนเลอริท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381000" y="25908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381000" y="47244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381000" y="4038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304800" y="3276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12)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th-TH" sz="2400" b="1" dirty="0" smtClean="0">
                  <a:solidFill>
                    <a:schemeClr val="tx1"/>
                  </a:solidFill>
                </a:rPr>
                <a:t>ใครได้รับยกย่องให้เป็นบิดาของคอมพิวเตอร์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แบลส </a:t>
              </a:r>
              <a:r>
                <a:rPr lang="th-TH" sz="2400" dirty="0" smtClean="0">
                  <a:solidFill>
                    <a:schemeClr val="tx1"/>
                  </a:solidFill>
                </a:rPr>
                <a:t>ปาสคาล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ชาร์ล แบบ</a:t>
              </a:r>
              <a:r>
                <a:rPr lang="th-TH" sz="2400" dirty="0" smtClean="0">
                  <a:solidFill>
                    <a:schemeClr val="tx1"/>
                  </a:solidFill>
                </a:rPr>
                <a:t>เบจ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โฮเวิร์ด ไอ</a:t>
              </a:r>
              <a:r>
                <a:rPr lang="th-TH" sz="2400" dirty="0" smtClean="0">
                  <a:solidFill>
                    <a:schemeClr val="tx1"/>
                  </a:solidFill>
                </a:rPr>
                <a:t>เคน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เฮอร์แมน ฮอนเลอริท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3" name="Rounded Rectangle 32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4" name="Rounded Rectangle 33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12)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th-TH" sz="2400" b="1" dirty="0" smtClean="0">
                  <a:solidFill>
                    <a:schemeClr val="tx1"/>
                  </a:solidFill>
                </a:rPr>
                <a:t>ใครได้รับยกย่องให้เป็นบิดาของคอมพิวเตอร์</a:t>
              </a:r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แบลส </a:t>
              </a:r>
              <a:r>
                <a:rPr lang="th-TH" sz="2400" dirty="0" smtClean="0">
                  <a:solidFill>
                    <a:schemeClr val="tx1"/>
                  </a:solidFill>
                </a:rPr>
                <a:t>ปาสคาล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ชาร์ล แบบ</a:t>
              </a:r>
              <a:r>
                <a:rPr lang="th-TH" sz="2400" dirty="0" smtClean="0">
                  <a:solidFill>
                    <a:schemeClr val="tx1"/>
                  </a:solidFill>
                </a:rPr>
                <a:t>เบจ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โฮเวิร์ด ไอ</a:t>
              </a:r>
              <a:r>
                <a:rPr lang="th-TH" sz="2400" dirty="0" smtClean="0">
                  <a:solidFill>
                    <a:schemeClr val="tx1"/>
                  </a:solidFill>
                </a:rPr>
                <a:t>เคน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/>
              </a:r>
              <a:br>
                <a:rPr lang="en-US" sz="2400" dirty="0" smtClean="0">
                  <a:solidFill>
                    <a:schemeClr val="tx1"/>
                  </a:solidFill>
                </a:rPr>
              </a:br>
              <a:r>
                <a:rPr lang="en-US" sz="2400" dirty="0" smtClean="0">
                  <a:solidFill>
                    <a:schemeClr val="tx1"/>
                  </a:solidFill>
                </a:rPr>
                <a:t>   </a:t>
              </a:r>
              <a:r>
                <a:rPr lang="th-TH" sz="2400" dirty="0" smtClean="0">
                  <a:solidFill>
                    <a:schemeClr val="tx1"/>
                  </a:solidFill>
                </a:rPr>
                <a:t>เฮอร์แมน ฮอนเลอริท</a:t>
              </a:r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endParaRPr lang="en-US" sz="24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7" name="Rounded Rectangle 26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8" name="Rounded Rectangle 27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13)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เทคโนโลยีใดถูกนำมาใช้ในคอมพิวเตอร์ยุคที่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ทรานซิสเตอร์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หลอด</a:t>
              </a:r>
              <a:r>
                <a:rPr lang="th-TH" sz="2000" dirty="0" smtClean="0">
                  <a:solidFill>
                    <a:schemeClr val="tx1"/>
                  </a:solidFill>
                </a:rPr>
                <a:t>สูญญากาศ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วงจรรวมขนาดใหญ่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228600" y="42672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304800" y="30480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228600" y="35814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304800" y="48768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13)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เทคโนโลยีใดถูกนำมาใช้ในคอมพิวเตอร์ยุคที่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ทรานซิสเตอร์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หลอด</a:t>
              </a:r>
              <a:r>
                <a:rPr lang="th-TH" sz="2000" dirty="0" smtClean="0">
                  <a:solidFill>
                    <a:schemeClr val="tx1"/>
                  </a:solidFill>
                </a:rPr>
                <a:t>สูญญากาศ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วงจรรวมขนาดใหญ่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4" name="Rounded Rectangle 33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5" name="Rounded Rectangle 34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13)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เทคโนโลยีใดถูกนำมาใช้ในคอมพิวเตอร์ยุคที่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ทรานซิสเตอร์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หลอด</a:t>
              </a:r>
              <a:r>
                <a:rPr lang="th-TH" sz="2000" dirty="0" smtClean="0">
                  <a:solidFill>
                    <a:schemeClr val="tx1"/>
                  </a:solidFill>
                </a:rPr>
                <a:t>สูญญากาศ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วงจรรวมขนาดใหญ่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8" name="Rounded Rectangle 27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9" name="Rounded Rectangle 28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14)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เทคโนโลยีใดถูกนำมาใช้ในคอมพิวเตอร์ยุคที่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ทรานซิสเตอร์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หลอด</a:t>
              </a:r>
              <a:r>
                <a:rPr lang="th-TH" sz="2000" dirty="0" smtClean="0">
                  <a:solidFill>
                    <a:schemeClr val="tx1"/>
                  </a:solidFill>
                </a:rPr>
                <a:t>สูญญากาศ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วงจรรวมขนาดใหญ่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609600" y="48768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457200" y="29718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457200" y="42672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457200" y="3657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14)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เทคโนโลยีใดถูกนำมาใช้ในคอมพิวเตอร์ยุคที่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ทรานซิสเตอร์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หลอด</a:t>
              </a:r>
              <a:r>
                <a:rPr lang="th-TH" sz="2000" dirty="0" smtClean="0">
                  <a:solidFill>
                    <a:schemeClr val="tx1"/>
                  </a:solidFill>
                </a:rPr>
                <a:t>สูญญากาศ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วงจรรวมขนาดใหญ่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5" name="Rounded Rectangle 34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6" name="Rounded Rectangle 35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14)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เทคโนโลยีใดถูกนำมาใช้ในคอมพิวเตอร์ยุคที่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ทรานซิสเตอร์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หลอด</a:t>
              </a:r>
              <a:r>
                <a:rPr lang="th-TH" sz="2000" dirty="0" smtClean="0">
                  <a:solidFill>
                    <a:schemeClr val="tx1"/>
                  </a:solidFill>
                </a:rPr>
                <a:t>สูญญากาศ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วงจรรวมขนาดใหญ่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29" name="Rounded Rectangle 28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0" name="Rounded Rectangle 29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5)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เทคโนโลยีใดถูกนำมาใช้ในคอมพิวเตอร์ยุคที่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3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ทรานซิสเตอร์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หลอด</a:t>
              </a:r>
              <a:r>
                <a:rPr lang="th-TH" sz="2000" dirty="0" smtClean="0">
                  <a:solidFill>
                    <a:schemeClr val="tx1"/>
                  </a:solidFill>
                </a:rPr>
                <a:t>สูญญากาศ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วงจรรวมขนาดใหญ่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381000" y="48768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457200" y="3657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381000" y="42672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457200" y="29718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5)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เทคโนโลยีใดถูกนำมาใช้ในคอมพิวเตอร์ยุคที่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3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ทรานซิสเตอร์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หลอด</a:t>
              </a:r>
              <a:r>
                <a:rPr lang="th-TH" sz="2000" dirty="0" smtClean="0">
                  <a:solidFill>
                    <a:schemeClr val="tx1"/>
                  </a:solidFill>
                </a:rPr>
                <a:t>สูญญากาศ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วงจรรวมขนาดใหญ่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6" name="Rounded Rectangle 35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7" name="Rounded Rectangle 36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</a:rPr>
                <a:t>ข้อที่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5)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เทคโนโลยีใดถูกนำมาใช้ในคอมพิวเตอร์ยุคที่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3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ทรานซิสเตอร์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หลอด</a:t>
              </a:r>
              <a:r>
                <a:rPr lang="th-TH" sz="2000" dirty="0" smtClean="0">
                  <a:solidFill>
                    <a:schemeClr val="tx1"/>
                  </a:solidFill>
                </a:rPr>
                <a:t>สูญญากาศ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วงจรรวมขนาดใหญ่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0" name="Rounded Rectangle 29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1" name="Rounded Rectangle 30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/>
                <a:t> 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ข้อที่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6)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เทคโนโลยีใดถูกนำมาใช้ในคอมพิวเตอร์ยุคที่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4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ทรานซิสเตอร์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หลอด</a:t>
              </a:r>
              <a:r>
                <a:rPr lang="th-TH" sz="2000" dirty="0" smtClean="0">
                  <a:solidFill>
                    <a:schemeClr val="tx1"/>
                  </a:solidFill>
                </a:rPr>
                <a:t>สูญญากาศ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วงจรรวมขนาดใหญ่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609600" y="31242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609600" y="4419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609600" y="38100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609600" y="50292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/>
                <a:t> 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ข้อที่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6)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เทคโนโลยีใดถูกนำมาใช้ในคอมพิวเตอร์ยุคที่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4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ทรานซิสเตอร์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หลอด</a:t>
              </a:r>
              <a:r>
                <a:rPr lang="th-TH" sz="2000" dirty="0" smtClean="0">
                  <a:solidFill>
                    <a:schemeClr val="tx1"/>
                  </a:solidFill>
                </a:rPr>
                <a:t>สูญญากาศ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วงจรรวมขนาดใหญ่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7" name="Rounded Rectangle 36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8" name="Rounded Rectangle 37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/>
                <a:t> 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ข้อที่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6)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เทคโนโลยีใดถูกนำมาใช้ในคอมพิวเตอร์ยุคที่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4</a:t>
              </a: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ไอซี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ทรานซิสเตอร์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หลอด</a:t>
              </a:r>
              <a:r>
                <a:rPr lang="th-TH" sz="2000" dirty="0" smtClean="0">
                  <a:solidFill>
                    <a:schemeClr val="tx1"/>
                  </a:solidFill>
                </a:rPr>
                <a:t>สูญญากาศ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วงจรรวมขนาดใหญ่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1" name="Rounded Rectangle 30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2" name="Rounded Rectangle 31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 ข้อที่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7)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คอมพิวเตอร์ยุคปัจจุบันมนุษย์พยายามนำมาเพื่อช่วยในด้าน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ใด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การพิมพ์</a:t>
              </a:r>
              <a:r>
                <a:rPr lang="th-TH" sz="2000" dirty="0" smtClean="0">
                  <a:solidFill>
                    <a:schemeClr val="tx1"/>
                  </a:solidFill>
                </a:rPr>
                <a:t>งาน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การคิด</a:t>
              </a:r>
              <a:r>
                <a:rPr lang="th-TH" sz="2000" dirty="0" smtClean="0">
                  <a:solidFill>
                    <a:schemeClr val="tx1"/>
                  </a:solidFill>
                </a:rPr>
                <a:t>คำนวณ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การบันทึก</a:t>
              </a:r>
              <a:r>
                <a:rPr lang="th-TH" sz="2000" dirty="0" smtClean="0">
                  <a:solidFill>
                    <a:schemeClr val="tx1"/>
                  </a:solidFill>
                </a:rPr>
                <a:t>ข้อมูล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การตัดสินใจและแก้ปัญหาให้ดียิ่งขึ้น</a:t>
              </a:r>
              <a:r>
                <a:rPr lang="en-US" sz="2000" dirty="0" smtClean="0">
                  <a:solidFill>
                    <a:schemeClr val="tx1"/>
                  </a:solidFill>
                </a:rPr>
                <a:t> </a:t>
              </a: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533400" y="31242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533400" y="4419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457200" y="37338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533400" y="49530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 ข้อที่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7)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คอมพิวเตอร์ยุคปัจจุบันมนุษย์พยายามนำมาเพื่อช่วยในด้าน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ใด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การพิมพ์</a:t>
              </a:r>
              <a:r>
                <a:rPr lang="th-TH" sz="2000" dirty="0" smtClean="0">
                  <a:solidFill>
                    <a:schemeClr val="tx1"/>
                  </a:solidFill>
                </a:rPr>
                <a:t>งาน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การคิด</a:t>
              </a:r>
              <a:r>
                <a:rPr lang="th-TH" sz="2000" dirty="0" smtClean="0">
                  <a:solidFill>
                    <a:schemeClr val="tx1"/>
                  </a:solidFill>
                </a:rPr>
                <a:t>คำนวณ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การบันทึก</a:t>
              </a:r>
              <a:r>
                <a:rPr lang="th-TH" sz="2000" dirty="0" smtClean="0">
                  <a:solidFill>
                    <a:schemeClr val="tx1"/>
                  </a:solidFill>
                </a:rPr>
                <a:t>ข้อมูล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การตัดสินใจและแก้ปัญหาให้ดียิ่งขึ้น</a:t>
              </a:r>
              <a:r>
                <a:rPr lang="en-US" sz="2000" dirty="0" smtClean="0">
                  <a:solidFill>
                    <a:schemeClr val="tx1"/>
                  </a:solidFill>
                </a:rPr>
                <a:t> </a:t>
              </a: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8" name="Rounded Rectangle 37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9" name="Rounded Rectangle 38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 ข้อที่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7)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คอมพิวเตอร์ยุคปัจจุบันมนุษย์พยายามนำมาเพื่อช่วยในด้าน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ใด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การพิมพ์</a:t>
              </a:r>
              <a:r>
                <a:rPr lang="th-TH" sz="2000" dirty="0" smtClean="0">
                  <a:solidFill>
                    <a:schemeClr val="tx1"/>
                  </a:solidFill>
                </a:rPr>
                <a:t>งาน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การคิด</a:t>
              </a:r>
              <a:r>
                <a:rPr lang="th-TH" sz="2000" dirty="0" smtClean="0">
                  <a:solidFill>
                    <a:schemeClr val="tx1"/>
                  </a:solidFill>
                </a:rPr>
                <a:t>คำนวณ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การบันทึก</a:t>
              </a:r>
              <a:r>
                <a:rPr lang="th-TH" sz="2000" dirty="0" smtClean="0">
                  <a:solidFill>
                    <a:schemeClr val="tx1"/>
                  </a:solidFill>
                </a:rPr>
                <a:t>ข้อมูล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การตัดสินใจและแก้ปัญหาให้ดียิ่งขึ้น</a:t>
              </a:r>
              <a:r>
                <a:rPr lang="en-US" sz="2000" dirty="0" smtClean="0">
                  <a:solidFill>
                    <a:schemeClr val="tx1"/>
                  </a:solidFill>
                </a:rPr>
                <a:t> </a:t>
              </a: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2" name="Rounded Rectangle 31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3" name="Rounded Rectangle 32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ข้อที่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8)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ข้อใดคือประโยชน์ของคอมพิวเตอร์ในด้าน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การศึกษา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ดู</a:t>
              </a:r>
              <a:r>
                <a:rPr lang="th-TH" sz="2000" dirty="0" smtClean="0">
                  <a:solidFill>
                    <a:schemeClr val="tx1"/>
                  </a:solidFill>
                </a:rPr>
                <a:t>หนัง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ฟัง</a:t>
              </a:r>
              <a:r>
                <a:rPr lang="th-TH" sz="2000" dirty="0" smtClean="0">
                  <a:solidFill>
                    <a:schemeClr val="tx1"/>
                  </a:solidFill>
                </a:rPr>
                <a:t>เพลง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พิมพ์</a:t>
              </a:r>
              <a:r>
                <a:rPr lang="th-TH" sz="2000" dirty="0" smtClean="0">
                  <a:solidFill>
                    <a:schemeClr val="tx1"/>
                  </a:solidFill>
                </a:rPr>
                <a:t>รายงาน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เล่นเกมส์สนุก ๆ</a:t>
              </a:r>
              <a:r>
                <a:rPr lang="en-US" sz="2000" dirty="0" smtClean="0">
                  <a:solidFill>
                    <a:schemeClr val="tx1"/>
                  </a:solidFill>
                </a:rPr>
                <a:t> </a:t>
              </a: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304800" y="32004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304800" y="49530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304800" y="38100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381000" y="4419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ข้อที่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8)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ข้อใดคือประโยชน์ของคอมพิวเตอร์ในด้าน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การศึกษา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ดู</a:t>
              </a:r>
              <a:r>
                <a:rPr lang="th-TH" sz="2000" dirty="0" smtClean="0">
                  <a:solidFill>
                    <a:schemeClr val="tx1"/>
                  </a:solidFill>
                </a:rPr>
                <a:t>หนัง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ฟัง</a:t>
              </a:r>
              <a:r>
                <a:rPr lang="th-TH" sz="2000" dirty="0" smtClean="0">
                  <a:solidFill>
                    <a:schemeClr val="tx1"/>
                  </a:solidFill>
                </a:rPr>
                <a:t>เพลง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พิมพ์</a:t>
              </a:r>
              <a:r>
                <a:rPr lang="th-TH" sz="2000" dirty="0" smtClean="0">
                  <a:solidFill>
                    <a:schemeClr val="tx1"/>
                  </a:solidFill>
                </a:rPr>
                <a:t>รายงาน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เล่นเกมส์สนุก ๆ</a:t>
              </a:r>
              <a:r>
                <a:rPr lang="en-US" sz="2000" dirty="0" smtClean="0">
                  <a:solidFill>
                    <a:schemeClr val="tx1"/>
                  </a:solidFill>
                </a:rPr>
                <a:t> </a:t>
              </a: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9" name="Rounded Rectangle 38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0" name="Rounded Rectangle 39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ข้อที่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8)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ข้อใดคือประโยชน์ของคอมพิวเตอร์ในด้าน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การศึกษา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ดู</a:t>
              </a:r>
              <a:r>
                <a:rPr lang="th-TH" sz="2000" dirty="0" smtClean="0">
                  <a:solidFill>
                    <a:schemeClr val="tx1"/>
                  </a:solidFill>
                </a:rPr>
                <a:t>หนัง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ฟัง</a:t>
              </a:r>
              <a:r>
                <a:rPr lang="th-TH" sz="2000" dirty="0" smtClean="0">
                  <a:solidFill>
                    <a:schemeClr val="tx1"/>
                  </a:solidFill>
                </a:rPr>
                <a:t>เพลง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พิมพ์</a:t>
              </a:r>
              <a:r>
                <a:rPr lang="th-TH" sz="2000" dirty="0" smtClean="0">
                  <a:solidFill>
                    <a:schemeClr val="tx1"/>
                  </a:solidFill>
                </a:rPr>
                <a:t>รายงาน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เล่นเกมส์สนุก ๆ</a:t>
              </a:r>
              <a:r>
                <a:rPr lang="en-US" sz="2000" dirty="0" smtClean="0">
                  <a:solidFill>
                    <a:schemeClr val="tx1"/>
                  </a:solidFill>
                </a:rPr>
                <a:t> </a:t>
              </a: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3" name="Rounded Rectangle 32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4" name="Rounded Rectangle 33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/>
                <a:t> 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ข้อที่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9)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ข้อใดคือโทษของคอมพิวเตอร์ที่เกิดกับร่างกาย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ผู้ใช้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ทำให้</a:t>
              </a:r>
              <a:r>
                <a:rPr lang="th-TH" sz="2000" dirty="0" smtClean="0">
                  <a:solidFill>
                    <a:schemeClr val="tx1"/>
                  </a:solidFill>
                </a:rPr>
                <a:t>เสียเวลา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ทำให้เสีย</a:t>
              </a:r>
              <a:r>
                <a:rPr lang="th-TH" sz="2000" dirty="0" smtClean="0">
                  <a:solidFill>
                    <a:schemeClr val="tx1"/>
                  </a:solidFill>
                </a:rPr>
                <a:t>เงิน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ทำให้เสีย</a:t>
              </a:r>
              <a:r>
                <a:rPr lang="th-TH" sz="2000" dirty="0" smtClean="0">
                  <a:solidFill>
                    <a:schemeClr val="tx1"/>
                  </a:solidFill>
                </a:rPr>
                <a:t>สายตา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ทำให้เสียกำลังใจ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381000" y="31242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381000" y="49530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381000" y="38100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304800" y="4419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/>
                <a:t> 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ข้อที่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9)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ข้อใดคือโทษของคอมพิวเตอร์ที่เกิดกับร่างกาย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ผู้ใช้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ทำให้</a:t>
              </a:r>
              <a:r>
                <a:rPr lang="th-TH" sz="2000" dirty="0" smtClean="0">
                  <a:solidFill>
                    <a:schemeClr val="tx1"/>
                  </a:solidFill>
                </a:rPr>
                <a:t>เสียเวลา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ทำให้เสีย</a:t>
              </a:r>
              <a:r>
                <a:rPr lang="th-TH" sz="2000" dirty="0" smtClean="0">
                  <a:solidFill>
                    <a:schemeClr val="tx1"/>
                  </a:solidFill>
                </a:rPr>
                <a:t>เงิน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ทำให้เสีย</a:t>
              </a:r>
              <a:r>
                <a:rPr lang="th-TH" sz="2000" dirty="0" smtClean="0">
                  <a:solidFill>
                    <a:schemeClr val="tx1"/>
                  </a:solidFill>
                </a:rPr>
                <a:t>สายตา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ทำให้เสียกำลังใจ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40" name="Rounded Rectangle 39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1" name="Rounded Rectangle 40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/>
                <a:t> 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ข้อที่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9)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ข้อใดคือโทษของคอมพิวเตอร์ที่เกิดกับร่างกาย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ผู้ใช้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ทำให้</a:t>
              </a:r>
              <a:r>
                <a:rPr lang="th-TH" sz="2000" dirty="0" smtClean="0">
                  <a:solidFill>
                    <a:schemeClr val="tx1"/>
                  </a:solidFill>
                </a:rPr>
                <a:t>เสียเวลา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ทำให้เสีย</a:t>
              </a:r>
              <a:r>
                <a:rPr lang="th-TH" sz="2000" dirty="0" smtClean="0">
                  <a:solidFill>
                    <a:schemeClr val="tx1"/>
                  </a:solidFill>
                </a:rPr>
                <a:t>เงิน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ทำให้เสีย</a:t>
              </a:r>
              <a:r>
                <a:rPr lang="th-TH" sz="2000" dirty="0" smtClean="0">
                  <a:solidFill>
                    <a:schemeClr val="tx1"/>
                  </a:solidFill>
                </a:rPr>
                <a:t>สายตา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ทำให้เสียกำลังใจ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4" name="Rounded Rectangle 33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5" name="Rounded Rectangle 34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 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20)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นักเรียนควรใช้คอมพิวเตอร์และอินเทอร์เน็ตในด้านใดมาก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ที่สุด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ค้นหาเพื่อนคุย</a:t>
              </a:r>
              <a:r>
                <a:rPr lang="en-US" sz="2000" dirty="0" smtClean="0">
                  <a:solidFill>
                    <a:schemeClr val="tx1"/>
                  </a:solidFill>
                </a:rPr>
                <a:t> 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ค้นหาข้อมูล ทำ</a:t>
              </a:r>
              <a:r>
                <a:rPr lang="th-TH" sz="2000" dirty="0" smtClean="0">
                  <a:solidFill>
                    <a:schemeClr val="tx1"/>
                  </a:solidFill>
                </a:rPr>
                <a:t>รายงาน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ค้นหาเพลง และหนังสนุก ๆ</a:t>
              </a:r>
              <a:r>
                <a:rPr lang="en-US" sz="2000" dirty="0" smtClean="0">
                  <a:solidFill>
                    <a:schemeClr val="tx1"/>
                  </a:solidFill>
                </a:rPr>
                <a:t> 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เล่นเกมส์ เพื่อ ฝึกทักษะการใช้</a:t>
              </a:r>
              <a:r>
                <a:rPr lang="th-TH" sz="2000" dirty="0" smtClean="0">
                  <a:solidFill>
                    <a:schemeClr val="tx1"/>
                  </a:solidFill>
                </a:rPr>
                <a:t>คอมพิวเตอร์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ectangle 17">
            <a:hlinkClick r:id="" action="ppaction://hlinkshowjump?jump=nextslide"/>
          </p:cNvPr>
          <p:cNvSpPr/>
          <p:nvPr/>
        </p:nvSpPr>
        <p:spPr>
          <a:xfrm>
            <a:off x="381000" y="29718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" action="ppaction://hlinkshowjump?jump=nextslide"/>
          </p:cNvPr>
          <p:cNvSpPr/>
          <p:nvPr/>
        </p:nvSpPr>
        <p:spPr>
          <a:xfrm>
            <a:off x="457200" y="4800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hlinkClick r:id="" action="ppaction://hlinkshowjump?jump=nextslide"/>
          </p:cNvPr>
          <p:cNvSpPr/>
          <p:nvPr/>
        </p:nvSpPr>
        <p:spPr>
          <a:xfrm>
            <a:off x="381000" y="41910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hlinkClick r:id="rId6" action="ppaction://hlinksldjump"/>
          </p:cNvPr>
          <p:cNvSpPr/>
          <p:nvPr/>
        </p:nvSpPr>
        <p:spPr>
          <a:xfrm>
            <a:off x="381000" y="3657600"/>
            <a:ext cx="4876800" cy="381000"/>
          </a:xfrm>
          <a:prstGeom prst="rect">
            <a:avLst/>
          </a:prstGeom>
          <a:solidFill>
            <a:srgbClr val="FFEA93">
              <a:alpha val="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 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20)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นักเรียนควรใช้คอมพิวเตอร์และอินเทอร์เน็ตในด้านใดมาก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ที่สุด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ค้นหาเพื่อนคุย</a:t>
              </a:r>
              <a:r>
                <a:rPr lang="en-US" sz="2000" dirty="0" smtClean="0">
                  <a:solidFill>
                    <a:schemeClr val="tx1"/>
                  </a:solidFill>
                </a:rPr>
                <a:t> 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ค้นหาข้อมูล ทำ</a:t>
              </a:r>
              <a:r>
                <a:rPr lang="th-TH" sz="2000" dirty="0" smtClean="0">
                  <a:solidFill>
                    <a:schemeClr val="tx1"/>
                  </a:solidFill>
                </a:rPr>
                <a:t>รายงาน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ค้นหาเพลง และหนังสนุก ๆ</a:t>
              </a:r>
              <a:r>
                <a:rPr lang="en-US" sz="2000" dirty="0" smtClean="0">
                  <a:solidFill>
                    <a:schemeClr val="tx1"/>
                  </a:solidFill>
                </a:rPr>
                <a:t> 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เล่นเกมส์ เพื่อ ฝึกทักษะการใช้</a:t>
              </a:r>
              <a:r>
                <a:rPr lang="th-TH" sz="2000" dirty="0" smtClean="0">
                  <a:solidFill>
                    <a:schemeClr val="tx1"/>
                  </a:solidFill>
                </a:rPr>
                <a:t>คอมพิวเตอร์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4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41" name="Rounded Rectangle 40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n w="5715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wrong</a:t>
            </a:r>
            <a:endParaRPr lang="en-US" sz="8800" b="1" dirty="0">
              <a:ln w="5715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2" name="Rounded Rectangle 41">
            <a:hlinkClick r:id="" action="ppaction://hlinkshowjump?jump=previous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81400" y="685800"/>
            <a:ext cx="2133600" cy="609600"/>
          </a:xfrm>
          <a:prstGeom prst="rec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/>
              <a:t>test</a:t>
            </a:r>
            <a:endParaRPr lang="en-US" sz="2800" u="sng" dirty="0"/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04800"/>
            <a:ext cx="1676400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Harlow Solid Italic" pitchFamily="82" charset="0"/>
                <a:cs typeface="+mj-cs"/>
              </a:rPr>
              <a:t>แบบทดสอบ</a:t>
            </a:r>
            <a:endParaRPr lang="en-US" b="1" dirty="0">
              <a:latin typeface="Harlow Solid Italic" pitchFamily="82" charset="0"/>
              <a:cs typeface="Aharoni" pitchFamily="2" charset="-79"/>
            </a:endParaRPr>
          </a:p>
        </p:txBody>
      </p:sp>
      <p:pic>
        <p:nvPicPr>
          <p:cNvPr id="16388" name="Picture 4" descr="http://www.mobimalt.com/mobile_wall/apple-iphone-loading-animated-screensaver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152400"/>
            <a:ext cx="698499" cy="838201"/>
          </a:xfrm>
          <a:prstGeom prst="rect">
            <a:avLst/>
          </a:prstGeom>
          <a:noFill/>
        </p:spPr>
      </p:pic>
      <p:pic>
        <p:nvPicPr>
          <p:cNvPr id="1639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>
            <a:off x="0" y="6096000"/>
            <a:ext cx="9144000" cy="1588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304800"/>
            <a:ext cx="2667000" cy="3048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solidFill>
                  <a:schemeClr val="accent5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ประวัติคอมพิวเตอร์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5" action="ppaction://hlinksldjump"/>
          </p:cNvPr>
          <p:cNvSpPr/>
          <p:nvPr/>
        </p:nvSpPr>
        <p:spPr>
          <a:xfrm>
            <a:off x="3352800" y="304800"/>
            <a:ext cx="2667000" cy="304800"/>
          </a:xfrm>
          <a:prstGeom prst="rect">
            <a:avLst/>
          </a:prstGeom>
          <a:solidFill>
            <a:schemeClr val="accent1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600200"/>
            <a:ext cx="5867400" cy="4191000"/>
            <a:chOff x="0" y="1600200"/>
            <a:chExt cx="5867400" cy="4191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Snip and Round Single Corner Rectangle 11"/>
            <p:cNvSpPr/>
            <p:nvPr/>
          </p:nvSpPr>
          <p:spPr>
            <a:xfrm>
              <a:off x="0" y="1600200"/>
              <a:ext cx="5867400" cy="228600"/>
            </a:xfrm>
            <a:prstGeom prst="snipRoundRect">
              <a:avLst/>
            </a:prstGeom>
            <a:solidFill>
              <a:srgbClr val="9933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1828800"/>
              <a:ext cx="5867400" cy="3962400"/>
            </a:xfrm>
            <a:prstGeom prst="rect">
              <a:avLst/>
            </a:prstGeom>
            <a:solidFill>
              <a:srgbClr val="FFE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 ข้อที่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20)</a:t>
              </a:r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th-TH" sz="2000" b="1" dirty="0" smtClean="0">
                  <a:solidFill>
                    <a:schemeClr val="tx1"/>
                  </a:solidFill>
                </a:rPr>
                <a:t>นักเรียนควรใช้คอมพิวเตอร์และอินเทอร์เน็ตในด้านใดมาก</a:t>
              </a:r>
              <a:r>
                <a:rPr lang="th-TH" sz="2000" b="1" dirty="0" smtClean="0">
                  <a:solidFill>
                    <a:schemeClr val="tx1"/>
                  </a:solidFill>
                </a:rPr>
                <a:t>ที่สุด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ค้นหาเพื่อนคุย</a:t>
              </a:r>
              <a:r>
                <a:rPr lang="en-US" sz="2000" dirty="0" smtClean="0">
                  <a:solidFill>
                    <a:schemeClr val="tx1"/>
                  </a:solidFill>
                </a:rPr>
                <a:t> 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ค้นหาข้อมูล ทำ</a:t>
              </a:r>
              <a:r>
                <a:rPr lang="th-TH" sz="2000" dirty="0" smtClean="0">
                  <a:solidFill>
                    <a:schemeClr val="tx1"/>
                  </a:solidFill>
                </a:rPr>
                <a:t>รายงาน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ค้นหาเพลง และหนังสนุก ๆ</a:t>
              </a:r>
              <a:r>
                <a:rPr lang="en-US" sz="2000" dirty="0" smtClean="0">
                  <a:solidFill>
                    <a:schemeClr val="tx1"/>
                  </a:solidFill>
                </a:rPr>
                <a:t> 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/>
              </a:r>
              <a:br>
                <a:rPr lang="en-US" sz="2000" dirty="0" smtClean="0">
                  <a:solidFill>
                    <a:schemeClr val="tx1"/>
                  </a:solidFill>
                </a:rPr>
              </a:br>
              <a:r>
                <a:rPr lang="en-US" sz="2000" dirty="0" smtClean="0">
                  <a:solidFill>
                    <a:schemeClr val="tx1"/>
                  </a:solidFill>
                </a:rPr>
                <a:t>   </a:t>
              </a:r>
              <a:r>
                <a:rPr lang="th-TH" sz="2000" dirty="0" smtClean="0">
                  <a:solidFill>
                    <a:schemeClr val="tx1"/>
                  </a:solidFill>
                </a:rPr>
                <a:t>เล่นเกมส์ เพื่อ ฝึกทักษะการใช้</a:t>
              </a:r>
              <a:r>
                <a:rPr lang="th-TH" sz="2000" dirty="0" smtClean="0">
                  <a:solidFill>
                    <a:schemeClr val="tx1"/>
                  </a:solidFill>
                </a:rPr>
                <a:t>คอมพิวเตอร์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1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5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6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7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8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29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0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1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2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3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pic>
        <p:nvPicPr>
          <p:cNvPr id="34" name="Picture 8" descr="http://th07.deviantart.net/fs41/PRE/f/2009/040/a/d/Apple_Logo_by_SA_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9446" y="6248400"/>
            <a:ext cx="525953" cy="609599"/>
          </a:xfrm>
          <a:prstGeom prst="rect">
            <a:avLst/>
          </a:prstGeom>
          <a:noFill/>
        </p:spPr>
      </p:pic>
      <p:sp>
        <p:nvSpPr>
          <p:cNvPr id="35" name="Rounded Rectangle 34"/>
          <p:cNvSpPr/>
          <p:nvPr/>
        </p:nvSpPr>
        <p:spPr>
          <a:xfrm rot="20237712">
            <a:off x="4081227" y="3142795"/>
            <a:ext cx="4343400" cy="1487739"/>
          </a:xfrm>
          <a:prstGeom prst="roundRect">
            <a:avLst/>
          </a:prstGeom>
          <a:noFill/>
          <a:ln w="196850" cmpd="thickThin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6" name="Rounded Rectangle 35">
            <a:hlinkClick r:id="" action="ppaction://hlinkshowjump?jump=nextslide"/>
          </p:cNvPr>
          <p:cNvSpPr/>
          <p:nvPr/>
        </p:nvSpPr>
        <p:spPr>
          <a:xfrm>
            <a:off x="7086600" y="6324600"/>
            <a:ext cx="1676400" cy="381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Up next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720</Words>
  <Application>Microsoft Office PowerPoint</Application>
  <PresentationFormat>On-screen Show (4:3)</PresentationFormat>
  <Paragraphs>701</Paragraphs>
  <Slides>69</Slides>
  <Notes>64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JS COMPUTER.,PHUKET</dc:creator>
  <cp:lastModifiedBy>JS COMPUTER.,PHUKET</cp:lastModifiedBy>
  <cp:revision>23</cp:revision>
  <dcterms:created xsi:type="dcterms:W3CDTF">2013-02-21T16:34:07Z</dcterms:created>
  <dcterms:modified xsi:type="dcterms:W3CDTF">2013-02-22T06:31:34Z</dcterms:modified>
</cp:coreProperties>
</file>